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0" r:id="rId1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0"/>
  </p:normalViewPr>
  <p:slideViewPr>
    <p:cSldViewPr snapToGrid="0">
      <p:cViewPr varScale="1">
        <p:scale>
          <a:sx n="102" d="100"/>
          <a:sy n="102" d="100"/>
        </p:scale>
        <p:origin x="9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ADBCB6-2FB3-7D59-A7B7-65C2DEE805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EDBE167-87B8-C9C0-5102-E858BB959F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87EB276-2915-7B1B-A5C9-645B44426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CA5A3-53AB-AB45-BA1B-27816E21C37D}" type="datetimeFigureOut">
              <a:rPr lang="sk-SK" smtClean="0"/>
              <a:t>17.3.2023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001A1D1-CDDA-41E9-3929-56779E8A8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E6A12B4-3D7D-0852-22D3-5D3E892CE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19C0-9F7E-8B48-9E65-9EA9033AAB9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72925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84ACE-52B8-073F-265B-24EED7B20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2F56C3F1-5761-7CA3-51FC-AE084D5FE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CEA6804-E4A1-17AD-4D93-E72A11A9C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CA5A3-53AB-AB45-BA1B-27816E21C37D}" type="datetimeFigureOut">
              <a:rPr lang="sk-SK" smtClean="0"/>
              <a:t>17.3.2023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003011E-31B4-ACB9-6485-6C11A6D17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1D2C361-CD9F-3E4E-E7E2-A2074479C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19C0-9F7E-8B48-9E65-9EA9033AAB9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1223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3590244F-B329-4F1A-2143-738148BF97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AF960AE9-B15B-732B-4951-2BE024D37D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125AB34-D107-C005-BC2E-CFBCBF180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CA5A3-53AB-AB45-BA1B-27816E21C37D}" type="datetimeFigureOut">
              <a:rPr lang="sk-SK" smtClean="0"/>
              <a:t>17.3.2023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FC92AD4-A6DD-C881-8CC9-0280E7166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A12A6A6-1A2A-EBD0-7C59-FE2D37464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19C0-9F7E-8B48-9E65-9EA9033AAB9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86421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1291B5-35A2-3578-E12D-81D1C7414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C1D1F8C-EB00-E7DC-BA8D-3F2988DF9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D75FA52-CE15-BCD2-0443-772DEE4E1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CA5A3-53AB-AB45-BA1B-27816E21C37D}" type="datetimeFigureOut">
              <a:rPr lang="sk-SK" smtClean="0"/>
              <a:t>17.3.2023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16B5D6C-D683-3AA1-7ED4-6B0394EDB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5593C44-C9C2-EF25-CBC9-EEE07EF6B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19C0-9F7E-8B48-9E65-9EA9033AAB9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61982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F32BF4-0306-F904-A35C-38DF22F8E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4B45BDE-257E-D454-E270-59DADB9CB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8AFB283-177B-96D1-86C5-F394690A1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CA5A3-53AB-AB45-BA1B-27816E21C37D}" type="datetimeFigureOut">
              <a:rPr lang="sk-SK" smtClean="0"/>
              <a:t>17.3.2023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376D0F0-E1B7-3E4E-651F-F2DECF501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63B9DFD-FD6D-BB4B-A242-069E4CC61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19C0-9F7E-8B48-9E65-9EA9033AAB9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90914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A887FA-D1EB-2160-A92F-7BCC3871E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7BEDC7F-D679-8D3F-ADA1-0783CBFBD2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A3941AF5-0D51-66B8-9222-1D4813BFAE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DBD4B143-B383-D0A7-DFB2-3A5C3BED2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CA5A3-53AB-AB45-BA1B-27816E21C37D}" type="datetimeFigureOut">
              <a:rPr lang="sk-SK" smtClean="0"/>
              <a:t>17.3.2023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7C003852-CA3A-4A1D-FA65-8F001B048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F1248E7-E26E-34E5-23D0-269CE8B74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19C0-9F7E-8B48-9E65-9EA9033AAB9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69520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DF8410-E8C0-7F00-2C49-58A07B8E8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8C3298A-CB53-582E-4A85-21120BBCA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75E8D0DC-BBC4-5411-F066-303EB75654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433C43A-CAA4-B75C-A66F-047A19E2DF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B030D12F-EA26-59C8-F50F-94004F01E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B8FA5568-B327-8B22-F449-A363E2688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CA5A3-53AB-AB45-BA1B-27816E21C37D}" type="datetimeFigureOut">
              <a:rPr lang="sk-SK" smtClean="0"/>
              <a:t>17.3.2023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41C05E4F-3CCD-3E77-A38D-5C6FFE60E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2BC97F1B-A3E3-F058-C730-5789773AE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19C0-9F7E-8B48-9E65-9EA9033AAB9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00984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A3851E-F526-D69C-9B88-30CC35DAD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0E48B4AC-EA54-AA39-1E84-C91179275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CA5A3-53AB-AB45-BA1B-27816E21C37D}" type="datetimeFigureOut">
              <a:rPr lang="sk-SK" smtClean="0"/>
              <a:t>17.3.2023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CECF1B60-3BE0-8F44-A41D-1AA39CA30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ACBAA17D-85EB-FE72-C858-437B03664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19C0-9F7E-8B48-9E65-9EA9033AAB9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42226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6A72F0E5-5ECD-B3E9-A886-BA9C040E6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CA5A3-53AB-AB45-BA1B-27816E21C37D}" type="datetimeFigureOut">
              <a:rPr lang="sk-SK" smtClean="0"/>
              <a:t>17.3.2023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422A38EF-31AB-F1AD-7280-60AB4FCAD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BB0EA8EE-1FE9-27A8-FB11-FC7638673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19C0-9F7E-8B48-9E65-9EA9033AAB9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44495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B34686-A8D4-8F2B-D8BF-244815E4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BBD17C-9685-AA6A-A8F9-ED4952E65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0E72E82-76A9-7915-EBB8-9D698556CE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8798B885-BDAB-DF0E-4346-DC75800A3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CA5A3-53AB-AB45-BA1B-27816E21C37D}" type="datetimeFigureOut">
              <a:rPr lang="sk-SK" smtClean="0"/>
              <a:t>17.3.2023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BAFA2F1-82F9-601E-C69F-65FB0DC94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F0DB5A69-3445-FD98-8B26-216BA434C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19C0-9F7E-8B48-9E65-9EA9033AAB9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0703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372718-2E74-CB05-E148-9C78A9B3A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733809DC-4ABF-34CF-A436-F92862D8E8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3790935-1AE6-1021-CC11-BA040C7F55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5439AC22-0E42-12DA-643B-085AB251E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CA5A3-53AB-AB45-BA1B-27816E21C37D}" type="datetimeFigureOut">
              <a:rPr lang="sk-SK" smtClean="0"/>
              <a:t>17.3.2023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693DB66-7770-07E5-B2EA-369E99F23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CC93E0F9-4185-64C7-1F89-8C901F9BE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19C0-9F7E-8B48-9E65-9EA9033AAB9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112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F97A8B57-D84B-D61A-161E-D3E8D4501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77AB156-12ED-5234-0F5F-9D12753C7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CDF775D-894C-4024-8388-BA4AE2CB73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CA5A3-53AB-AB45-BA1B-27816E21C37D}" type="datetimeFigureOut">
              <a:rPr lang="sk-SK" smtClean="0"/>
              <a:t>17.3.2023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33B0357-6729-EB15-85B0-029AFB3542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872069B-746B-1B5A-D5A6-BC0F4B1003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319C0-9F7E-8B48-9E65-9EA9033AAB9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08539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BBCF59-F46F-3E96-2FC4-531422192A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>
                <a:ea typeface="Ayuthaya" pitchFamily="2" charset="-34"/>
                <a:cs typeface="Ayuthaya" pitchFamily="2" charset="-34"/>
              </a:rPr>
              <a:t>Žalm 37</a:t>
            </a:r>
          </a:p>
        </p:txBody>
      </p:sp>
    </p:spTree>
    <p:extLst>
      <p:ext uri="{BB962C8B-B14F-4D97-AF65-F5344CB8AC3E}">
        <p14:creationId xmlns:p14="http://schemas.microsoft.com/office/powerpoint/2010/main" val="1606627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914C8A-3E7E-08FA-C9AA-01CF263D7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4639"/>
          </a:xfrm>
        </p:spPr>
        <p:txBody>
          <a:bodyPr>
            <a:normAutofit/>
          </a:bodyPr>
          <a:lstStyle/>
          <a:p>
            <a:r>
              <a:rPr lang="sk-SK" sz="4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Kto sú chudobní</a:t>
            </a:r>
            <a:r>
              <a:rPr lang="sk-SK" sz="4000" dirty="0"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he-IL" sz="4000" dirty="0" err="1">
                <a:cs typeface="+mj-cs"/>
              </a:rPr>
              <a:t>עֲנָוִים</a:t>
            </a:r>
            <a:r>
              <a:rPr lang="sk-SK" sz="4000" dirty="0"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sk-SK" sz="4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Ž 37?</a:t>
            </a:r>
            <a:endParaRPr lang="sk-SK" sz="4000" dirty="0"/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E24D27F-989B-DF60-C37A-E5F05A743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32013"/>
          </a:xfrm>
        </p:spPr>
        <p:txBody>
          <a:bodyPr>
            <a:normAutofit/>
          </a:bodyPr>
          <a:lstStyle/>
          <a:p>
            <a:pPr marL="0" lvl="2" indent="0" rtl="0"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5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Naproti tomu sú </a:t>
            </a:r>
            <a:r>
              <a:rPr lang="sk-SK" sz="25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zlí</a:t>
            </a:r>
            <a:r>
              <a:rPr lang="sk-SK" sz="25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prirovnaní ku kráse, ktorá rýchlo pominie</a:t>
            </a:r>
            <a:endParaRPr lang="sk-SK" sz="2500" dirty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3" indent="-342900">
              <a:buFontTx/>
              <a:buChar char="-"/>
            </a:pP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„</a:t>
            </a:r>
            <a:r>
              <a:rPr lang="sk-SK" sz="2200" i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rýchlo uschnú </a:t>
            </a: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ako tráva“ (v. 2a)</a:t>
            </a:r>
            <a:endParaRPr lang="sk-SK" sz="2200" dirty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3" indent="-342900">
              <a:buFontTx/>
              <a:buChar char="-"/>
            </a:pP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„</a:t>
            </a:r>
            <a:r>
              <a:rPr lang="sk-SK" sz="2200" i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zvädnú</a:t>
            </a: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ako zelená bylina“ (v. 2b)</a:t>
            </a:r>
          </a:p>
          <a:p>
            <a:pPr marL="800100" lvl="3" indent="-342900">
              <a:buFontTx/>
              <a:buChar char="-"/>
            </a:pP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„</a:t>
            </a:r>
            <a:r>
              <a:rPr lang="sk-SK" sz="2200" i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sa pominú </a:t>
            </a: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ako pôvab lúk“ (v. 20)</a:t>
            </a:r>
            <a:endParaRPr lang="sk-SK" sz="2200" dirty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3" indent="-342900">
              <a:buFontTx/>
              <a:buChar char="-"/>
            </a:pP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„vypínal sa ako zelený strom [...] </a:t>
            </a:r>
            <a:r>
              <a:rPr lang="sk-SK" sz="2200" i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Pominul sa</a:t>
            </a: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pozrite, niet ho“ (</a:t>
            </a:r>
            <a:r>
              <a:rPr lang="sk-SK" sz="22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vv</a:t>
            </a: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 35-36)</a:t>
            </a:r>
          </a:p>
          <a:p>
            <a:pPr marL="800100" lvl="3" indent="-342900">
              <a:buFontTx/>
              <a:buChar char="-"/>
            </a:pPr>
            <a:endParaRPr lang="sk-SK" sz="22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k-SK" sz="2200" dirty="0">
              <a:latin typeface="+mj-lt"/>
            </a:endParaRP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0E9B8F9D-91FF-1C7E-686E-BE82B7478FC4}"/>
              </a:ext>
            </a:extLst>
          </p:cNvPr>
          <p:cNvSpPr txBox="1"/>
          <p:nvPr/>
        </p:nvSpPr>
        <p:spPr>
          <a:xfrm>
            <a:off x="838200" y="4262612"/>
            <a:ext cx="791710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 rtl="0"/>
            <a:r>
              <a:rPr lang="sk-SK" sz="25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Záver Ž 37 je orientovaný do budúcnosti (</a:t>
            </a:r>
            <a:r>
              <a:rPr lang="he-IL" sz="2500" dirty="0">
                <a:effectLst/>
                <a:latin typeface="+mj-lt"/>
                <a:ea typeface="Calibri" panose="020F0502020204030204" pitchFamily="34" charset="0"/>
                <a:cs typeface="+mj-cs"/>
              </a:rPr>
              <a:t>אַחֲרִית</a:t>
            </a:r>
            <a:r>
              <a:rPr lang="sk-SK" sz="25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r>
              <a:rPr lang="sk-SK" sz="25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25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vv</a:t>
            </a:r>
            <a:r>
              <a:rPr lang="sk-SK" sz="25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 37.38),</a:t>
            </a:r>
          </a:p>
          <a:p>
            <a:pPr marL="0" lvl="2" rtl="0"/>
            <a:r>
              <a:rPr lang="sk-SK" sz="25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vždy spájanej s potomstvom („jeho potomstvo [</a:t>
            </a:r>
            <a:r>
              <a:rPr lang="he-IL" sz="2500" dirty="0">
                <a:effectLst/>
                <a:latin typeface="+mj-lt"/>
                <a:ea typeface="Calibri" panose="020F0502020204030204" pitchFamily="34" charset="0"/>
                <a:cs typeface="+mj-cs"/>
              </a:rPr>
              <a:t>זַרְעוֹ</a:t>
            </a:r>
            <a:r>
              <a:rPr lang="sk-SK" sz="25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]“; v. 25).</a:t>
            </a:r>
          </a:p>
        </p:txBody>
      </p:sp>
    </p:spTree>
    <p:extLst>
      <p:ext uri="{BB962C8B-B14F-4D97-AF65-F5344CB8AC3E}">
        <p14:creationId xmlns:p14="http://schemas.microsoft.com/office/powerpoint/2010/main" val="9797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A4427B-3EDF-13EA-1136-49DFEDA6A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0725"/>
          </a:xfrm>
        </p:spPr>
        <p:txBody>
          <a:bodyPr>
            <a:normAutofit/>
          </a:bodyPr>
          <a:lstStyle/>
          <a:p>
            <a:r>
              <a:rPr lang="sk-SK" sz="4000" dirty="0">
                <a:effectLst/>
                <a:ea typeface="Calibri" panose="020F0502020204030204" pitchFamily="34" charset="0"/>
              </a:rPr>
              <a:t>Prvky štruktúry Ž 37</a:t>
            </a:r>
            <a:endParaRPr lang="sk-SK" sz="40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23924BA-B97E-FA46-AC3A-A15A693E5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7629"/>
            <a:ext cx="10515600" cy="25960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sk-SK" sz="25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je zložený zo </a:t>
            </a:r>
            <a:r>
              <a:rPr lang="sk-SK" sz="25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40</a:t>
            </a:r>
            <a:r>
              <a:rPr lang="sk-SK" sz="25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25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distichov</a:t>
            </a:r>
            <a:r>
              <a:rPr lang="sk-SK" sz="25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(príp. </a:t>
            </a:r>
            <a:r>
              <a:rPr lang="sk-SK" sz="25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tristichov</a:t>
            </a:r>
            <a:r>
              <a:rPr lang="sk-SK" sz="25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[</a:t>
            </a:r>
            <a:r>
              <a:rPr lang="sk-SK" sz="25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vv</a:t>
            </a:r>
            <a:r>
              <a:rPr lang="sk-SK" sz="25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 20; 25; 40], </a:t>
            </a:r>
            <a:r>
              <a:rPr lang="sk-SK" sz="25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kvadristichov</a:t>
            </a:r>
            <a:r>
              <a:rPr lang="sk-SK" sz="25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[v. 14; 28])</a:t>
            </a:r>
          </a:p>
          <a:p>
            <a:pPr>
              <a:buFontTx/>
              <a:buChar char="-"/>
            </a:pPr>
            <a:r>
              <a:rPr lang="sk-SK" sz="25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obsahuje </a:t>
            </a:r>
            <a:r>
              <a:rPr lang="sk-SK" sz="25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22</a:t>
            </a:r>
            <a:r>
              <a:rPr lang="sk-SK" sz="25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imperatívnych výziev pre adresáta</a:t>
            </a:r>
          </a:p>
          <a:p>
            <a:pPr lvl="1">
              <a:buFontTx/>
              <a:buChar char="-"/>
            </a:pPr>
            <a:r>
              <a:rPr lang="sk-SK" sz="25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</a:t>
            </a:r>
            <a:r>
              <a:rPr lang="sk-SK" sz="25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25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12</a:t>
            </a:r>
            <a:r>
              <a:rPr lang="sk-SK" sz="25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s</a:t>
            </a:r>
            <a:r>
              <a:rPr lang="sk-SK" sz="25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émantických skupinách</a:t>
            </a:r>
          </a:p>
          <a:p>
            <a:pPr lvl="1">
              <a:buFontTx/>
              <a:buChar char="-"/>
            </a:pPr>
            <a:r>
              <a:rPr lang="sk-SK" sz="25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</a:t>
            </a:r>
            <a:r>
              <a:rPr lang="sk-SK" sz="25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im</a:t>
            </a:r>
            <a:r>
              <a:rPr lang="sk-SK" sz="25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peratívnych pasážach je </a:t>
            </a:r>
            <a:r>
              <a:rPr lang="sk-SK" sz="25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7 (+1) </a:t>
            </a:r>
            <a:r>
              <a:rPr lang="sk-SK" sz="25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výziev</a:t>
            </a:r>
          </a:p>
          <a:p>
            <a:pPr lvl="2">
              <a:buFontTx/>
              <a:buChar char="-"/>
            </a:pPr>
            <a:r>
              <a:rPr lang="sk-SK" sz="2500" dirty="0">
                <a:latin typeface="+mj-lt"/>
                <a:cs typeface="Arial" panose="020B0604020202020204" pitchFamily="34" charset="0"/>
              </a:rPr>
              <a:t>7 výziev je v gradačnom progrese</a:t>
            </a:r>
            <a:endParaRPr lang="sk-SK" sz="25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0693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8CBA43-C596-79C7-3E44-E499C76E1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9691"/>
          </a:xfrm>
        </p:spPr>
        <p:txBody>
          <a:bodyPr>
            <a:normAutofit/>
          </a:bodyPr>
          <a:lstStyle/>
          <a:p>
            <a:r>
              <a:rPr lang="sk-SK" sz="4000" dirty="0">
                <a:effectLst/>
                <a:ea typeface="Calibri" panose="020F0502020204030204" pitchFamily="34" charset="0"/>
              </a:rPr>
              <a:t>Prvky štruktúry Ž 37</a:t>
            </a:r>
            <a:endParaRPr lang="sk-SK" sz="40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D1801FC-9D54-7850-04BE-7D7C505548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9100" y="1794470"/>
            <a:ext cx="5676899" cy="5022209"/>
          </a:xfrm>
        </p:spPr>
        <p:txBody>
          <a:bodyPr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„</a:t>
            </a:r>
            <a:r>
              <a:rPr lang="sk-SK" sz="2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nerozčuľuj sa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“ (v. 1; </a:t>
            </a:r>
            <a:r>
              <a:rPr lang="he-IL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אל </a:t>
            </a:r>
            <a:r>
              <a:rPr lang="he-IL" sz="2000" dirty="0" err="1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תתחר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„</a:t>
            </a:r>
            <a:r>
              <a:rPr lang="sk-SK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nežiarli“ (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v. 1; </a:t>
            </a:r>
            <a:r>
              <a:rPr lang="he-IL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תקנא אל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„</a:t>
            </a:r>
            <a:r>
              <a:rPr lang="sk-SK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dôveruj 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Pánovi a </a:t>
            </a:r>
            <a:r>
              <a:rPr lang="sk-SK" sz="200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konaj dobro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“ (v. 3; </a:t>
            </a:r>
            <a:r>
              <a:rPr lang="he-IL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בטח ביהוה ועשׂה טוב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„</a:t>
            </a:r>
            <a:r>
              <a:rPr lang="sk-SK" sz="2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bývaj 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 krajine“ (v. 3; </a:t>
            </a:r>
            <a:r>
              <a:rPr lang="he-IL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שׁכן ארץ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„</a:t>
            </a:r>
            <a:r>
              <a:rPr lang="sk-SK" sz="2000" dirty="0">
                <a:solidFill>
                  <a:srgbClr val="92D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dbaj</a:t>
            </a:r>
            <a:r>
              <a:rPr lang="sk-SK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[v súlade s v. 37] o v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ernosť“ (v. 3; </a:t>
            </a:r>
            <a:r>
              <a:rPr lang="he-IL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רעה אמונה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„raduj sa v 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Pánovi“ (v. 4; </a:t>
            </a:r>
            <a:r>
              <a:rPr lang="he-IL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התענג על יהוה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„zver [doslova </a:t>
            </a:r>
            <a:r>
              <a:rPr lang="sk-SK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„odvaľ“]“ svoju 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cestu Pánovi“ (v. 5; </a:t>
            </a:r>
            <a:r>
              <a:rPr lang="he-IL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גול על יהוה דרכך</a:t>
            </a:r>
            <a:r>
              <a:rPr lang="he-IL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‏)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„</a:t>
            </a:r>
            <a:r>
              <a:rPr lang="sk-SK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dôveruj 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mu“ (v. 5; </a:t>
            </a:r>
            <a:r>
              <a:rPr lang="he-IL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בטח עליו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„</a:t>
            </a:r>
            <a:r>
              <a:rPr lang="sk-SK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utíš sa </a:t>
            </a:r>
            <a:r>
              <a:rPr lang="sk-SK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pred 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Pánom“ (v. 7; </a:t>
            </a:r>
            <a:r>
              <a:rPr lang="he-IL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דום </a:t>
            </a:r>
            <a:r>
              <a:rPr lang="he-IL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ל</a:t>
            </a:r>
            <a:r>
              <a:rPr lang="he-IL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יהוה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„</a:t>
            </a:r>
            <a:r>
              <a:rPr lang="sk-SK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vyčkaj</a:t>
            </a:r>
            <a:r>
              <a:rPr lang="sk-SK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[v ťažkostiach/trápení; doslova „zmietaný“] na neho“ (v. 7; </a:t>
            </a:r>
            <a:r>
              <a:rPr lang="he-IL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ל</a:t>
            </a:r>
            <a:r>
              <a:rPr lang="he-IL" sz="2000" dirty="0">
                <a:solidFill>
                  <a:srgbClr val="39393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ו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 </a:t>
            </a:r>
            <a:r>
              <a:rPr lang="he-IL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התחולל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„</a:t>
            </a:r>
            <a:r>
              <a:rPr lang="sk-SK" sz="2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nerozčuľuj </a:t>
            </a:r>
            <a:r>
              <a:rPr lang="sk-SK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“ (v. 7; </a:t>
            </a:r>
            <a:r>
              <a:rPr lang="he-IL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אל </a:t>
            </a:r>
            <a:r>
              <a:rPr lang="he-IL" sz="2000" dirty="0" err="1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תתחר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k-SK" sz="2000" dirty="0"/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7BD04B1D-396B-9EF6-843C-49A08FFC4C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29381" y="1794470"/>
            <a:ext cx="5600693" cy="4759162"/>
          </a:xfrm>
        </p:spPr>
        <p:txBody>
          <a:bodyPr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„</a:t>
            </a:r>
            <a:r>
              <a:rPr lang="sk-SK" sz="2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prestaň 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 </a:t>
            </a:r>
            <a:r>
              <a:rPr lang="sk-SK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hnevať 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[doslova „uteč od“] (v. 8; </a:t>
            </a:r>
            <a:r>
              <a:rPr lang="he-IL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הרף מאף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„</a:t>
            </a:r>
            <a:r>
              <a:rPr lang="sk-SK" sz="2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zanechaj </a:t>
            </a:r>
            <a:r>
              <a:rPr lang="sk-SK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zlosť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“ (v. 8; </a:t>
            </a:r>
            <a:r>
              <a:rPr lang="he-IL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עזב חמה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„</a:t>
            </a:r>
            <a:r>
              <a:rPr lang="sk-SK" sz="2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nerozčuľuj 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sa“ (v. 8; </a:t>
            </a:r>
            <a:r>
              <a:rPr lang="he-IL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אל </a:t>
            </a:r>
            <a:r>
              <a:rPr lang="he-IL" sz="2000" dirty="0" err="1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תתחר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„</a:t>
            </a:r>
            <a:r>
              <a:rPr lang="sk-SK" sz="2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odvráť sa </a:t>
            </a:r>
            <a:r>
              <a:rPr lang="sk-SK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od zla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“ (v. 27; </a:t>
            </a:r>
            <a:r>
              <a:rPr lang="he-IL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סור מרע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„</a:t>
            </a:r>
            <a:r>
              <a:rPr lang="sk-SK" sz="200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konaj dobro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“ (v. 27; </a:t>
            </a:r>
            <a:r>
              <a:rPr lang="he-IL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עשׂה טוב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„</a:t>
            </a:r>
            <a:r>
              <a:rPr lang="sk-SK" sz="2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bývaj 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naveky“ (v. 27; </a:t>
            </a:r>
            <a:r>
              <a:rPr lang="he-IL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שׁכן לעולם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„</a:t>
            </a:r>
            <a:r>
              <a:rPr lang="sk-SK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čakaj</a:t>
            </a:r>
            <a:r>
              <a:rPr lang="sk-SK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na Pána“ (v. 34; </a:t>
            </a:r>
            <a:r>
              <a:rPr lang="he-IL" sz="2000" dirty="0" err="1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קוה</a:t>
            </a:r>
            <a:r>
              <a:rPr lang="he-IL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 א</a:t>
            </a:r>
            <a:r>
              <a:rPr lang="he-IL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ל</a:t>
            </a:r>
            <a:r>
              <a:rPr lang="he-IL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 יהוה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„pridŕžaj sa [</a:t>
            </a:r>
            <a:r>
              <a:rPr lang="sk-SK" sz="2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zachovávaj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] jeho cesty“ (v. 34; </a:t>
            </a:r>
            <a:r>
              <a:rPr lang="he-IL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שׁמר דרכו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„</a:t>
            </a:r>
            <a:r>
              <a:rPr lang="sk-SK" sz="2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zachovávaj 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bezúhonnosť“ (v. 37; </a:t>
            </a:r>
            <a:r>
              <a:rPr lang="he-IL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שׁמר תם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„</a:t>
            </a:r>
            <a:r>
              <a:rPr lang="sk-SK" sz="2000" dirty="0">
                <a:solidFill>
                  <a:srgbClr val="92D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dbaj</a:t>
            </a:r>
            <a:r>
              <a:rPr lang="sk-SK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 úprimnosť [priamosť]“ (v. 37; </a:t>
            </a:r>
            <a:r>
              <a:rPr lang="he-IL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ישׁר ראה</a:t>
            </a:r>
            <a:r>
              <a:rPr lang="sk-SK" sz="20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sk-SK" sz="2000" dirty="0">
                <a:effectLst/>
              </a:rPr>
              <a:t> </a:t>
            </a:r>
            <a:endParaRPr lang="sk-SK" sz="2000" dirty="0"/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33765E04-B56E-ACCA-6750-8705ED77338B}"/>
              </a:ext>
            </a:extLst>
          </p:cNvPr>
          <p:cNvSpPr txBox="1"/>
          <p:nvPr/>
        </p:nvSpPr>
        <p:spPr>
          <a:xfrm>
            <a:off x="838198" y="1145963"/>
            <a:ext cx="329500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500" b="1" dirty="0">
                <a:solidFill>
                  <a:srgbClr val="FF0000"/>
                </a:solidFill>
                <a:latin typeface="+mj-lt"/>
              </a:rPr>
              <a:t>22</a:t>
            </a:r>
            <a:r>
              <a:rPr lang="sk-SK" sz="2500" dirty="0">
                <a:latin typeface="+mj-lt"/>
              </a:rPr>
              <a:t> imperatívnych výziev</a:t>
            </a:r>
          </a:p>
        </p:txBody>
      </p:sp>
    </p:spTree>
    <p:extLst>
      <p:ext uri="{BB962C8B-B14F-4D97-AF65-F5344CB8AC3E}">
        <p14:creationId xmlns:p14="http://schemas.microsoft.com/office/powerpoint/2010/main" val="2986044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repeatCount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A4427B-3EDF-13EA-1136-49DFEDA6A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0725"/>
          </a:xfrm>
        </p:spPr>
        <p:txBody>
          <a:bodyPr>
            <a:normAutofit/>
          </a:bodyPr>
          <a:lstStyle/>
          <a:p>
            <a:r>
              <a:rPr lang="sk-SK" sz="4000" dirty="0">
                <a:effectLst/>
                <a:ea typeface="Calibri" panose="020F0502020204030204" pitchFamily="34" charset="0"/>
              </a:rPr>
              <a:t>Prvky štruktúry Ž 37</a:t>
            </a:r>
            <a:endParaRPr lang="sk-SK" sz="40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23924BA-B97E-FA46-AC3A-A15A693E5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9531"/>
            <a:ext cx="10515600" cy="514982"/>
          </a:xfrm>
        </p:spPr>
        <p:txBody>
          <a:bodyPr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sk-SK" sz="2500" b="1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12</a:t>
            </a:r>
            <a:r>
              <a:rPr lang="sk-SK" sz="25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sémantickýc</a:t>
            </a:r>
            <a:r>
              <a:rPr lang="sk-SK" sz="25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 skupín</a:t>
            </a:r>
            <a:endParaRPr lang="sk-SK" sz="25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A3A14E5A-B720-1A4C-D41C-F3BB60CA6416}"/>
              </a:ext>
            </a:extLst>
          </p:cNvPr>
          <p:cNvSpPr txBox="1"/>
          <p:nvPr/>
        </p:nvSpPr>
        <p:spPr>
          <a:xfrm>
            <a:off x="838200" y="1915851"/>
            <a:ext cx="6093618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rtl="0"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sk-SK" sz="2200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nerozčuľuj sa </a:t>
            </a:r>
            <a:r>
              <a:rPr lang="sk-SK" sz="22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– 3x</a:t>
            </a:r>
            <a:endParaRPr lang="sk-SK" sz="22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sk-SK" sz="22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nežiarli – 1x</a:t>
            </a:r>
            <a:endParaRPr lang="sk-SK" sz="22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sk-SK" sz="2200" dirty="0">
                <a:solidFill>
                  <a:srgbClr val="00B05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dôveruj </a:t>
            </a:r>
            <a:r>
              <a:rPr lang="sk-SK" sz="22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– 2x</a:t>
            </a:r>
            <a:endParaRPr lang="sk-SK" sz="22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sk-SK" sz="2200" dirty="0">
                <a:solidFill>
                  <a:srgbClr val="FFC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konaj dobro </a:t>
            </a:r>
            <a:r>
              <a:rPr lang="sk-SK" sz="22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– 2x</a:t>
            </a:r>
            <a:endParaRPr lang="sk-SK" sz="22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sk-SK" sz="2200" dirty="0">
                <a:solidFill>
                  <a:srgbClr val="FFFF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bývaj </a:t>
            </a:r>
            <a:r>
              <a:rPr lang="sk-SK" sz="22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– 2x</a:t>
            </a:r>
            <a:endParaRPr lang="sk-SK" sz="22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sk-SK" sz="2200" dirty="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dbaj </a:t>
            </a:r>
            <a:r>
              <a:rPr lang="sk-SK" sz="22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– 2x</a:t>
            </a:r>
            <a:endParaRPr lang="sk-SK" sz="22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sk-SK" sz="22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raduj sa –1x</a:t>
            </a:r>
            <a:endParaRPr lang="sk-SK" sz="22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sk-SK" sz="22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zver – 1x</a:t>
            </a:r>
            <a:endParaRPr lang="sk-SK" sz="22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utíš sa </a:t>
            </a:r>
            <a:r>
              <a:rPr lang="sk-SK" sz="22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– 1x</a:t>
            </a:r>
            <a:endParaRPr lang="sk-SK" sz="22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sk-SK" sz="22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vyčkaj</a:t>
            </a:r>
            <a:r>
              <a:rPr lang="sk-SK" sz="22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| </a:t>
            </a:r>
            <a:r>
              <a:rPr lang="sk-SK" sz="22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čakaj</a:t>
            </a:r>
            <a:r>
              <a:rPr lang="sk-SK" sz="22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– po 1x</a:t>
            </a:r>
            <a:endParaRPr lang="sk-SK" sz="22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sk-SK" sz="2200" dirty="0">
                <a:solidFill>
                  <a:srgbClr val="7030A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prestaň </a:t>
            </a:r>
            <a:r>
              <a:rPr lang="sk-SK" sz="22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| </a:t>
            </a:r>
            <a:r>
              <a:rPr lang="sk-SK" sz="2200" dirty="0">
                <a:solidFill>
                  <a:srgbClr val="7030A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zanechaj </a:t>
            </a:r>
            <a:r>
              <a:rPr lang="sk-SK" sz="22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| odvráť sa – po 1x</a:t>
            </a:r>
            <a:endParaRPr lang="sk-SK" sz="2200" dirty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sk-SK" sz="2200" dirty="0">
                <a:solidFill>
                  <a:srgbClr val="C00000"/>
                </a:solidFill>
                <a:effectLst/>
                <a:latin typeface="+mj-lt"/>
                <a:ea typeface="Calibri" panose="020F0502020204030204" pitchFamily="34" charset="0"/>
              </a:rPr>
              <a:t>zachovávaj</a:t>
            </a:r>
            <a:r>
              <a:rPr lang="sk-SK" sz="22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</a:rPr>
              <a:t> – 2x</a:t>
            </a:r>
          </a:p>
        </p:txBody>
      </p:sp>
    </p:spTree>
    <p:extLst>
      <p:ext uri="{BB962C8B-B14F-4D97-AF65-F5344CB8AC3E}">
        <p14:creationId xmlns:p14="http://schemas.microsoft.com/office/powerpoint/2010/main" val="2848703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23924BA-B97E-FA46-AC3A-A15A693E5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Nerozčuľuj sa 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nad ničomníkmi, nežiarli na páchateľov bezprávia! 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Veď rýchlo uschnú ako tráva a zvädnú ako zelená bylina. (</a:t>
            </a:r>
            <a:r>
              <a:rPr lang="sk-SK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bét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Dúfaj v Hospodina a konaj dobro, bývaj vo vlastnej krajine a zachovávaj vernosť. 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Raduj sa v Hospodinovi a dá ti, po čom túži tvoje srdce. (</a:t>
            </a:r>
            <a:r>
              <a:rPr lang="sk-SK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gimel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 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5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Zver svoju cestu Hospodinovi, dôveruj mu a on sa o všetko postará. 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6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Tvojej spravodlivosti dá vyjsť ako svetlu a tvojmu právu ako jasnému poludniu. (</a:t>
            </a:r>
            <a:r>
              <a:rPr lang="sk-SK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dalet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 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7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Utíš sa pred Hospodinom, vyčkaj na neho a </a:t>
            </a:r>
            <a:r>
              <a:rPr lang="sk-SK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nerozčuľuj sa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nad tým, kto má úspech, a nad tým, kto je zákerný. (</a:t>
            </a:r>
            <a:r>
              <a:rPr lang="sk-SK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hé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 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8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Prestaň sa hnevať a zanechaj zlosť! </a:t>
            </a:r>
            <a:r>
              <a:rPr lang="sk-SK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Nerozčuľuj sa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vedie to len k zlému! </a:t>
            </a:r>
            <a:endParaRPr lang="sk-SK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9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Veď ničomníci budú vyhubení, ale tí, čo očakávajú Hospodina, budú vlastniť krajinu. (</a:t>
            </a:r>
            <a:r>
              <a:rPr lang="sk-SK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vav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10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Ešte chvíľku a bude po bezbožníkovi, budeš hľadať, kde je, a nenájdeš ho. 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11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Pokorní však budú vlastniť zem a budú sa radovať z hojnosti pokoja. (</a:t>
            </a:r>
            <a:r>
              <a:rPr lang="sk-SK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zajin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 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12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Bezbožník kladie nástrahy spravodlivému, cerí na neho zuby. 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13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Pán sa mu smeje, lebo vidí, že príde jeho deň. (</a:t>
            </a:r>
            <a:r>
              <a:rPr lang="sk-SK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chét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 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14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Bezbožníci tasia meče a napínajú luky, aby zrazili bedára a chudobného a pozabíjali tých, čo žijú statočne. 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15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Vlastný meč im vnikne do srdca a luky sa im polámu. (</a:t>
            </a:r>
            <a:r>
              <a:rPr lang="sk-SK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tét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 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16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Lepšie je to málo, čo má spravodlivý, než hojnosť, čo majú mnohí bezbožníci, 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17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lebo ramená bezbožníkov budú polámané, ale spravodlivých podoprie Hospodin. (jód) 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18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Hospodin pozná dni bezúhonných a ich dedičstvo bude trvať večne. 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19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Nebudú zahanbení v zlých časoch, v dňoch hladu sa nasýtia. (</a:t>
            </a:r>
            <a:r>
              <a:rPr lang="sk-SK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kaf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 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20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No bezbožníci zahynú. Nepriatelia Hospodina sa pominú ako pôvab lúk, rozplynú sa ako dym. (</a:t>
            </a:r>
            <a:r>
              <a:rPr lang="sk-SK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lamed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21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Bezbožník si požičia, ale nevráti, spravodlivý má však súcit a rozdáva. 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22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Tí, ktorých požehnáva Boh, budú vlastniť zem a tí, ktorých preklína, budú vyhubení. (</a:t>
            </a:r>
            <a:r>
              <a:rPr lang="sk-SK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mém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 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23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Hospodin upevňuje kroky človeka, v jeho ceste má záľubu. 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24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Ak spadne, nezostane ležať, lebo mu Hospodin podoprie ruku. (</a:t>
            </a:r>
            <a:r>
              <a:rPr lang="sk-SK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nún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 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25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Bol som mladý a zostarol som, no spravodlivého som nevidel opusteného ani jeho potomstvo žobrať o chlieb. 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26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Vždy má súcit, požičiava a jeho potomstvo bude požehnané. (</a:t>
            </a:r>
            <a:r>
              <a:rPr lang="sk-SK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samech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 </a:t>
            </a:r>
            <a:endParaRPr lang="sk-SK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k-SK" sz="1600" b="1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27</a:t>
            </a:r>
            <a:r>
              <a:rPr lang="sk-SK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Odvráť sa 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od zla, </a:t>
            </a:r>
            <a:r>
              <a:rPr lang="sk-SK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konaj dobro 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lang="sk-SK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bývaj 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tu naveky!</a:t>
            </a:r>
            <a:endParaRPr lang="sk-SK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28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Veď Hospodin miluje právo, neopustí svojich zbožných, (</a:t>
            </a:r>
            <a:r>
              <a:rPr lang="sk-SK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ajin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naveky ich zachová, ale potomstvo bezbožných bude vyhubené. 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29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Spravodliví budú vlastniť krajinu, budú v nej bývať naveky. (</a:t>
            </a:r>
            <a:r>
              <a:rPr lang="sk-SK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pé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 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30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Ústa spravodlivého hovoria múdrosť, jeho jazyk vyslovuje právo. 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31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 srdci má zákon svojho Boha, jeho kroky sa nezachvejú. (</a:t>
            </a:r>
            <a:r>
              <a:rPr lang="sk-SK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cadé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 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32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Bezbožník striehne na spravodlivého, usiluje sa ho usmrtiť. 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33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Hospodin ho nenechá v jeho rukách, nedopustí, aby ho súd vyhlásil za vinného. (</a:t>
            </a:r>
            <a:r>
              <a:rPr lang="sk-SK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kóf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sk-SK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k-SK" sz="1600" b="1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34</a:t>
            </a:r>
            <a:r>
              <a:rPr lang="sk-SK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Dúfaj 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 Hospodina, </a:t>
            </a:r>
            <a:r>
              <a:rPr lang="sk-SK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pridŕžaj sa 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jeho cesty. </a:t>
            </a:r>
            <a:r>
              <a:rPr lang="sk-SK" sz="1600" dirty="0">
                <a:solidFill>
                  <a:schemeClr val="bg1">
                    <a:lumMod val="6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[15-</a:t>
            </a:r>
            <a:r>
              <a:rPr lang="sk-SK" sz="1600" i="1" dirty="0">
                <a:solidFill>
                  <a:schemeClr val="bg1">
                    <a:lumMod val="6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reš</a:t>
            </a:r>
            <a:r>
              <a:rPr lang="sk-SK" sz="1600" dirty="0">
                <a:solidFill>
                  <a:schemeClr val="bg1">
                    <a:lumMod val="6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sekvencia: </a:t>
            </a:r>
            <a:r>
              <a:rPr lang="sk-SK" sz="1600" dirty="0" err="1">
                <a:solidFill>
                  <a:schemeClr val="bg1">
                    <a:lumMod val="6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vv</a:t>
            </a:r>
            <a:r>
              <a:rPr lang="sk-SK" sz="1600" dirty="0">
                <a:solidFill>
                  <a:schemeClr val="bg1">
                    <a:lumMod val="6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34-36]</a:t>
            </a:r>
            <a:endParaRPr lang="sk-SK" sz="1600" dirty="0">
              <a:solidFill>
                <a:schemeClr val="bg1">
                  <a:lumMod val="6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Povýši ťa, aby si zaujal krajinu. Vtedy budeš svedkom záhuby bezbožníkov. (</a:t>
            </a:r>
            <a:r>
              <a:rPr lang="sk-SK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réš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 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35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Videl som ukrutného bezbožníka, vypínal sa ako zelený strom. 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36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Pominul sa, pozrite, niet ho! Hľadal som ho, ale nenašiel sa. (šín)</a:t>
            </a:r>
            <a:endParaRPr lang="sk-SK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37</a:t>
            </a:r>
            <a:r>
              <a:rPr lang="sk-SK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Zachovávaj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bezúhonnosť (</a:t>
            </a:r>
            <a:r>
              <a:rPr lang="he-I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תָּם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a </a:t>
            </a:r>
            <a:r>
              <a:rPr lang="sk-SK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dbaj 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 úprimnosť (</a:t>
            </a:r>
            <a:r>
              <a:rPr lang="he-IL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יָשָׁר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), lebo budúcnosť patrí pokojamilovnému. </a:t>
            </a:r>
            <a:endParaRPr lang="sk-SK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38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Odbojníci budú celkom vyhubení, budúcnosťou bezbožných je záhuba. (tav) 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39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Spása spravodlivých je od Hospodina, on je pevnosťou v čase súženia. </a:t>
            </a:r>
            <a:r>
              <a:rPr lang="sk-SK" sz="16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40</a:t>
            </a:r>
            <a:r>
              <a:rPr lang="sk-SK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Hospodin im pomôže a vyslobodí ich, oslobodí ich od bezbožníkov, zachráni ich, lebo sa utiekajú k nemu.</a:t>
            </a:r>
            <a:r>
              <a:rPr lang="sk-SK" sz="1600" dirty="0">
                <a:effectLst/>
              </a:rPr>
              <a:t> </a:t>
            </a:r>
            <a:endParaRPr lang="sk-SK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966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A4427B-3EDF-13EA-1136-49DFEDA6A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0725"/>
          </a:xfrm>
        </p:spPr>
        <p:txBody>
          <a:bodyPr>
            <a:normAutofit/>
          </a:bodyPr>
          <a:lstStyle/>
          <a:p>
            <a:r>
              <a:rPr lang="sk-SK" sz="4000" dirty="0">
                <a:effectLst/>
                <a:ea typeface="Calibri" panose="020F0502020204030204" pitchFamily="34" charset="0"/>
              </a:rPr>
              <a:t>Prvky štruktúry Ž 37</a:t>
            </a:r>
            <a:endParaRPr lang="sk-SK" sz="40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23924BA-B97E-FA46-AC3A-A15A693E5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5264"/>
            <a:ext cx="10515600" cy="51498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sk-SK" sz="2500" i="1" dirty="0" err="1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Reš</a:t>
            </a:r>
            <a:r>
              <a:rPr lang="sk-SK" sz="2500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he-IL" sz="2500" dirty="0">
                <a:effectLst/>
                <a:latin typeface="+mj-lt"/>
                <a:ea typeface="Times New Roman" panose="02020603050405020304" pitchFamily="18" charset="0"/>
                <a:cs typeface="+mj-cs"/>
              </a:rPr>
              <a:t>ר</a:t>
            </a:r>
            <a:r>
              <a:rPr lang="sk-SK" sz="2500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) aliterácia a </a:t>
            </a:r>
            <a:r>
              <a:rPr lang="sk-SK" sz="2500" dirty="0" err="1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chiazmy</a:t>
            </a:r>
            <a:r>
              <a:rPr lang="sk-SK" sz="2500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v kľúčovom verši</a:t>
            </a:r>
            <a:endParaRPr lang="sk-SK" sz="25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A8D5D650-CAFE-5616-3655-C32E69CDA9A4}"/>
              </a:ext>
            </a:extLst>
          </p:cNvPr>
          <p:cNvSpPr txBox="1"/>
          <p:nvPr/>
        </p:nvSpPr>
        <p:spPr>
          <a:xfrm>
            <a:off x="3779291" y="1737282"/>
            <a:ext cx="7574509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sk-SK" sz="25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34</a:t>
            </a:r>
            <a:r>
              <a:rPr lang="he-IL" sz="2500" dirty="0" err="1">
                <a:solidFill>
                  <a:srgbClr val="000000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קַוֵּ</a:t>
            </a:r>
            <a:r>
              <a:rPr lang="he-IL" sz="25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ה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e-IL" sz="25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אֶל־יְהוָה</a:t>
            </a:r>
            <a:r>
              <a:rPr lang="he-IL" sz="25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 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וּשְׁמֹ</a:t>
            </a:r>
            <a:r>
              <a:rPr lang="he-IL" sz="25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ר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דַּ</a:t>
            </a:r>
            <a:r>
              <a:rPr lang="he-IL" sz="25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רְ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כּוֹ</a:t>
            </a:r>
            <a:r>
              <a:rPr lang="he-IL" sz="25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 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וִי</a:t>
            </a:r>
            <a:r>
              <a:rPr lang="he-IL" sz="25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ר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וֹמִמְךָ לָ</a:t>
            </a:r>
            <a:r>
              <a:rPr lang="he-IL" sz="25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רֶ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שֶׁת אָ</a:t>
            </a:r>
            <a:r>
              <a:rPr lang="he-IL" sz="25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רֶ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ץ</a:t>
            </a:r>
            <a:r>
              <a:rPr lang="he-IL" sz="25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 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בְּהִכָּ</a:t>
            </a:r>
            <a:r>
              <a:rPr lang="he-IL" sz="25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רֵ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ת </a:t>
            </a:r>
            <a:r>
              <a:rPr lang="he-IL" sz="25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רְ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שָׁעִים תִּ</a:t>
            </a:r>
            <a:r>
              <a:rPr lang="he-IL" sz="25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רְ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אֶה</a:t>
            </a:r>
            <a:endParaRPr lang="sk-SK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sk-SK" sz="25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35</a:t>
            </a:r>
            <a:r>
              <a:rPr lang="he-IL" sz="25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רָ</a:t>
            </a:r>
            <a:r>
              <a:rPr lang="he-IL" sz="2500" dirty="0">
                <a:solidFill>
                  <a:srgbClr val="000000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אִיתִי </a:t>
            </a:r>
            <a:r>
              <a:rPr lang="he-IL" sz="25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רָ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שָׁע עָ</a:t>
            </a:r>
            <a:r>
              <a:rPr lang="he-IL" sz="25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רִ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יץ</a:t>
            </a:r>
            <a:r>
              <a:rPr lang="he-IL" sz="2500" baseline="30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‎</a:t>
            </a:r>
            <a:r>
              <a:rPr lang="he-IL" sz="25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 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וּמִתְעָ</a:t>
            </a:r>
            <a:r>
              <a:rPr lang="he-IL" sz="25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רֶ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ה כְּאֶזְ</a:t>
            </a:r>
            <a:r>
              <a:rPr lang="he-IL" sz="25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רָ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ח </a:t>
            </a:r>
            <a:r>
              <a:rPr lang="he-IL" sz="25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רַ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עֲנָן</a:t>
            </a:r>
            <a:r>
              <a:rPr lang="he-IL" sz="2500" baseline="30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‎</a:t>
            </a:r>
            <a:endParaRPr lang="sk-SK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500" b="1" baseline="30000" dirty="0">
                <a:solidFill>
                  <a:srgbClr val="00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 Neue" panose="02000503000000020004" pitchFamily="2" charset="0"/>
              </a:rPr>
              <a:t>‎</a:t>
            </a:r>
            <a:r>
              <a:rPr lang="sk-SK" sz="25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Helvetica Neue" panose="02000503000000020004" pitchFamily="2" charset="0"/>
              </a:rPr>
              <a:t>36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‏וַיַּעֲבֹ</a:t>
            </a:r>
            <a:r>
              <a:rPr lang="he-IL" sz="25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ר</a:t>
            </a:r>
            <a:r>
              <a:rPr lang="he-IL" sz="2500" baseline="30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‎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2500" dirty="0">
                <a:solidFill>
                  <a:srgbClr val="A6A6A6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he-IL" sz="2500" dirty="0">
                <a:solidFill>
                  <a:srgbClr val="A6A6A6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וְהִנֵּה אֵינֶנּוּ</a:t>
            </a:r>
            <a:r>
              <a:rPr lang="he-IL" sz="2500" dirty="0">
                <a:solidFill>
                  <a:srgbClr val="A6A6A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 </a:t>
            </a:r>
            <a:r>
              <a:rPr lang="he-IL" sz="2500" dirty="0" err="1">
                <a:solidFill>
                  <a:srgbClr val="A6A6A6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וָאֲבַקְשֵׁהו</a:t>
            </a:r>
            <a:r>
              <a:rPr lang="he-IL" sz="2500" dirty="0">
                <a:solidFill>
                  <a:srgbClr val="A6A6A6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ּ וְלֹא נִמְצָא</a:t>
            </a:r>
            <a:r>
              <a:rPr lang="sk-SK" sz="2500" dirty="0">
                <a:solidFill>
                  <a:srgbClr val="A6A6A6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endParaRPr lang="sk-SK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sk-SK" sz="2500" dirty="0"/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FD749716-0F85-1FA4-AACF-3B15ADCA1AB0}"/>
              </a:ext>
            </a:extLst>
          </p:cNvPr>
          <p:cNvSpPr txBox="1"/>
          <p:nvPr/>
        </p:nvSpPr>
        <p:spPr>
          <a:xfrm>
            <a:off x="838200" y="3166679"/>
            <a:ext cx="9056518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5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„Dúfaj v Hospodina, pridŕžaj sa jeho cesty. Povýši ťa, aby si zaujal krajinu. Vtedy budeš svedkom záhuby bezbožníkov.</a:t>
            </a:r>
          </a:p>
          <a:p>
            <a:r>
              <a:rPr lang="sk-SK" sz="15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Videl som ukrutného bezbožníka, vypínal sa ako zelený strom.</a:t>
            </a:r>
          </a:p>
          <a:p>
            <a:r>
              <a:rPr lang="sk-SK" sz="15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Pominul sa, </a:t>
            </a:r>
            <a:r>
              <a:rPr lang="sk-SK" sz="1500" dirty="0">
                <a:solidFill>
                  <a:srgbClr val="A6A6A6"/>
                </a:solidFill>
                <a:effectLst/>
                <a:latin typeface="+mj-lt"/>
                <a:ea typeface="Calibri" panose="020F0502020204030204" pitchFamily="34" charset="0"/>
              </a:rPr>
              <a:t>[pozrite, niet ho! Hľadal som ho, ale nenašiel sa.]</a:t>
            </a:r>
            <a:r>
              <a:rPr lang="sk-SK" sz="15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“</a:t>
            </a:r>
            <a:r>
              <a:rPr lang="sk-SK" sz="1500" dirty="0">
                <a:effectLst/>
                <a:latin typeface="+mj-lt"/>
              </a:rPr>
              <a:t> </a:t>
            </a:r>
            <a:endParaRPr lang="sk-SK" sz="1500" dirty="0">
              <a:latin typeface="+mj-lt"/>
            </a:endParaRP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C9239351-E618-E1CC-C872-A0CD3D5401BF}"/>
              </a:ext>
            </a:extLst>
          </p:cNvPr>
          <p:cNvSpPr txBox="1"/>
          <p:nvPr/>
        </p:nvSpPr>
        <p:spPr>
          <a:xfrm>
            <a:off x="838200" y="4066397"/>
            <a:ext cx="142859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500" dirty="0" err="1">
                <a:latin typeface="+mj-lt"/>
              </a:rPr>
              <a:t>Chiazmus</a:t>
            </a:r>
            <a:endParaRPr lang="sk-SK" sz="2500" dirty="0">
              <a:latin typeface="+mj-lt"/>
            </a:endParaRPr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340EA14C-690C-8777-DB78-24916261318C}"/>
              </a:ext>
            </a:extLst>
          </p:cNvPr>
          <p:cNvSpPr txBox="1"/>
          <p:nvPr/>
        </p:nvSpPr>
        <p:spPr>
          <a:xfrm>
            <a:off x="838200" y="4660701"/>
            <a:ext cx="1075005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500" dirty="0">
                <a:solidFill>
                  <a:srgbClr val="393939"/>
                </a:solidFill>
                <a:effectLst/>
                <a:highlight>
                  <a:srgbClr val="00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וּשְׁמֹ</a:t>
            </a:r>
            <a:r>
              <a:rPr lang="he-IL" sz="2500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ר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דַּ</a:t>
            </a:r>
            <a:r>
              <a:rPr lang="he-IL" sz="2500" dirty="0">
                <a:solidFill>
                  <a:srgbClr val="FF0000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רְ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כּוֹ</a:t>
            </a:r>
            <a:r>
              <a:rPr lang="he-IL" sz="25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 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וִי</a:t>
            </a:r>
            <a:r>
              <a:rPr lang="he-IL" sz="2500" dirty="0">
                <a:solidFill>
                  <a:srgbClr val="FF0000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ר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וֹמִמְךָ לָ</a:t>
            </a:r>
            <a:r>
              <a:rPr lang="he-IL" sz="2500" dirty="0">
                <a:solidFill>
                  <a:srgbClr val="FF0000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רֶ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שֶׁת </a:t>
            </a:r>
            <a:r>
              <a:rPr lang="he-IL" sz="2500" dirty="0">
                <a:solidFill>
                  <a:srgbClr val="393939"/>
                </a:solidFill>
                <a:effectLst/>
                <a:highlight>
                  <a:srgbClr val="00FFFF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אָ</a:t>
            </a:r>
            <a:r>
              <a:rPr lang="he-IL" sz="2500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רֶ</a:t>
            </a:r>
            <a:r>
              <a:rPr lang="he-IL" sz="2500" dirty="0">
                <a:solidFill>
                  <a:srgbClr val="393939"/>
                </a:solidFill>
                <a:effectLst/>
                <a:highlight>
                  <a:srgbClr val="00FFFF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ץ</a:t>
            </a:r>
            <a:r>
              <a:rPr lang="he-IL" sz="25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 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בְּהִכָּ</a:t>
            </a:r>
            <a:r>
              <a:rPr lang="he-IL" sz="2500" dirty="0">
                <a:solidFill>
                  <a:srgbClr val="FF0000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רֵ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ת </a:t>
            </a:r>
            <a:r>
              <a:rPr lang="he-IL" sz="2500" dirty="0">
                <a:solidFill>
                  <a:srgbClr val="FF0000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רְ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שָׁעִים </a:t>
            </a:r>
            <a:r>
              <a:rPr lang="he-IL" sz="2500" dirty="0">
                <a:solidFill>
                  <a:srgbClr val="393939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תִּ</a:t>
            </a:r>
            <a:r>
              <a:rPr lang="he-IL" sz="25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רְ</a:t>
            </a:r>
            <a:r>
              <a:rPr lang="he-IL" sz="2500" dirty="0">
                <a:solidFill>
                  <a:srgbClr val="393939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אֶה</a:t>
            </a:r>
            <a:r>
              <a:rPr lang="he-IL" sz="25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 </a:t>
            </a:r>
            <a:r>
              <a:rPr lang="he-IL" sz="2500" dirty="0">
                <a:solidFill>
                  <a:srgbClr val="FF0000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רָ</a:t>
            </a:r>
            <a:r>
              <a:rPr lang="he-IL" sz="2500" dirty="0">
                <a:solidFill>
                  <a:srgbClr val="000000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אִיתִי </a:t>
            </a:r>
            <a:r>
              <a:rPr lang="he-IL" sz="2500" dirty="0">
                <a:solidFill>
                  <a:srgbClr val="FF0000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רָ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שָׁע </a:t>
            </a:r>
            <a:r>
              <a:rPr lang="he-IL" sz="2500" dirty="0">
                <a:solidFill>
                  <a:srgbClr val="393939"/>
                </a:solidFill>
                <a:effectLst/>
                <a:highlight>
                  <a:srgbClr val="00FFFF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עָ</a:t>
            </a:r>
            <a:r>
              <a:rPr lang="he-IL" sz="2500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רִ</a:t>
            </a:r>
            <a:r>
              <a:rPr lang="he-IL" sz="2500" dirty="0">
                <a:solidFill>
                  <a:srgbClr val="393939"/>
                </a:solidFill>
                <a:effectLst/>
                <a:highlight>
                  <a:srgbClr val="00FFFF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יץ</a:t>
            </a:r>
            <a:r>
              <a:rPr lang="he-IL" sz="2500" baseline="30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‎</a:t>
            </a:r>
            <a:r>
              <a:rPr lang="he-IL" sz="25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 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וּמִתְעָ</a:t>
            </a:r>
            <a:r>
              <a:rPr lang="he-IL" sz="2500" dirty="0">
                <a:solidFill>
                  <a:srgbClr val="FF0000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רֶ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ה כְּאֶזְ</a:t>
            </a:r>
            <a:r>
              <a:rPr lang="he-IL" sz="2500" dirty="0">
                <a:solidFill>
                  <a:srgbClr val="FF0000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רָ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ח </a:t>
            </a:r>
            <a:r>
              <a:rPr lang="he-IL" sz="2500" dirty="0">
                <a:solidFill>
                  <a:srgbClr val="FF0000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רַ</a:t>
            </a:r>
            <a:r>
              <a:rPr lang="he-IL" sz="25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עֲנָן</a:t>
            </a:r>
            <a:r>
              <a:rPr lang="he-IL" sz="2500" baseline="30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‎</a:t>
            </a:r>
            <a:r>
              <a:rPr lang="he-IL" sz="25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 </a:t>
            </a:r>
            <a:r>
              <a:rPr lang="he-IL" sz="2500" dirty="0">
                <a:solidFill>
                  <a:srgbClr val="393939"/>
                </a:solidFill>
                <a:effectLst/>
                <a:highlight>
                  <a:srgbClr val="00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וַיַּעֲבֹ</a:t>
            </a:r>
            <a:r>
              <a:rPr lang="he-IL" sz="2500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ר</a:t>
            </a:r>
            <a:endParaRPr lang="sk-SK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90A7CEC3-774A-EE57-8211-DC7E0CACE040}"/>
              </a:ext>
            </a:extLst>
          </p:cNvPr>
          <p:cNvSpPr txBox="1"/>
          <p:nvPr/>
        </p:nvSpPr>
        <p:spPr>
          <a:xfrm>
            <a:off x="838200" y="5372256"/>
            <a:ext cx="1060097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sk-SK" sz="2200" dirty="0">
                <a:solidFill>
                  <a:srgbClr val="FF0000"/>
                </a:solidFill>
                <a:latin typeface="+mj-lt"/>
              </a:rPr>
              <a:t>uprostred</a:t>
            </a:r>
            <a:r>
              <a:rPr lang="sk-SK" sz="2200" dirty="0">
                <a:latin typeface="+mj-lt"/>
              </a:rPr>
              <a:t> „uvidíš“ (</a:t>
            </a:r>
            <a:r>
              <a:rPr lang="he-IL" sz="2200" dirty="0">
                <a:solidFill>
                  <a:srgbClr val="393939"/>
                </a:solidFill>
                <a:effectLst/>
                <a:highlight>
                  <a:srgbClr val="FFFF00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תִּ</a:t>
            </a:r>
            <a:r>
              <a:rPr lang="he-IL" sz="22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רְ</a:t>
            </a:r>
            <a:r>
              <a:rPr lang="he-IL" sz="2200" dirty="0">
                <a:solidFill>
                  <a:srgbClr val="393939"/>
                </a:solidFill>
                <a:effectLst/>
                <a:highlight>
                  <a:srgbClr val="FFFF00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אֶה</a:t>
            </a:r>
            <a:r>
              <a:rPr lang="sk-SK" sz="2200" dirty="0">
                <a:latin typeface="+mj-lt"/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sk-SK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„uvidíš“ je </a:t>
            </a:r>
            <a:r>
              <a:rPr lang="sk-SK" sz="22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</a:rPr>
              <a:t>obklopené homofónnym párom </a:t>
            </a:r>
            <a:r>
              <a:rPr lang="he-IL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אָרֶץ</a:t>
            </a:r>
            <a:r>
              <a:rPr lang="sk-SK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(</a:t>
            </a:r>
            <a:r>
              <a:rPr lang="sk-SK" sz="2200" i="1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arec</a:t>
            </a:r>
            <a:r>
              <a:rPr lang="sk-SK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) „zem“ a </a:t>
            </a:r>
            <a:r>
              <a:rPr lang="he-IL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+mj-lt"/>
                <a:ea typeface="Calibri" panose="020F0502020204030204" pitchFamily="34" charset="0"/>
                <a:cs typeface="+mj-cs"/>
              </a:rPr>
              <a:t>עָרִיץ</a:t>
            </a:r>
            <a:r>
              <a:rPr lang="sk-SK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(</a:t>
            </a:r>
            <a:r>
              <a:rPr lang="sk-SK" sz="2200" i="1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aric</a:t>
            </a:r>
            <a:r>
              <a:rPr lang="sk-SK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) „násilný</a:t>
            </a:r>
          </a:p>
          <a:p>
            <a:pPr marL="285750" indent="-285750">
              <a:buFontTx/>
              <a:buChar char="-"/>
            </a:pPr>
            <a:r>
              <a:rPr lang="sk-SK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sekvencia je </a:t>
            </a:r>
            <a:r>
              <a:rPr lang="sk-SK" sz="22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</a:rPr>
              <a:t>uzavretá rýmom </a:t>
            </a:r>
            <a:r>
              <a:rPr lang="he-IL" sz="22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+mj-lt"/>
                <a:ea typeface="Calibri" panose="020F0502020204030204" pitchFamily="34" charset="0"/>
                <a:cs typeface="+mj-cs"/>
              </a:rPr>
              <a:t>וּשְׁמֹר</a:t>
            </a:r>
            <a:r>
              <a:rPr lang="sk-SK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(</a:t>
            </a:r>
            <a:r>
              <a:rPr lang="sk-SK" sz="2200" i="1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ušmor</a:t>
            </a:r>
            <a:r>
              <a:rPr lang="sk-SK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) „a zachovaj“ a </a:t>
            </a:r>
            <a:r>
              <a:rPr lang="he-IL" sz="22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+mj-lt"/>
                <a:ea typeface="Calibri" panose="020F0502020204030204" pitchFamily="34" charset="0"/>
                <a:cs typeface="+mj-cs"/>
              </a:rPr>
              <a:t>וַיַּעֲבֹר</a:t>
            </a:r>
            <a:r>
              <a:rPr lang="sk-SK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(</a:t>
            </a:r>
            <a:r>
              <a:rPr lang="sk-SK" sz="2200" i="1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vajaavor</a:t>
            </a:r>
            <a:r>
              <a:rPr lang="sk-SK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) „pominul sa“</a:t>
            </a:r>
            <a:endParaRPr lang="sk-SK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99906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A4427B-3EDF-13EA-1136-49DFEDA6A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0725"/>
          </a:xfrm>
        </p:spPr>
        <p:txBody>
          <a:bodyPr>
            <a:normAutofit/>
          </a:bodyPr>
          <a:lstStyle/>
          <a:p>
            <a:r>
              <a:rPr lang="sk-SK" sz="4000" dirty="0">
                <a:effectLst/>
                <a:ea typeface="Calibri" panose="020F0502020204030204" pitchFamily="34" charset="0"/>
              </a:rPr>
              <a:t>Prvky štruktúry Ž 37</a:t>
            </a:r>
            <a:endParaRPr lang="sk-SK" sz="40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23924BA-B97E-FA46-AC3A-A15A693E5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6901"/>
            <a:ext cx="10515600" cy="514982"/>
          </a:xfrm>
        </p:spPr>
        <p:txBody>
          <a:bodyPr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sk-SK" sz="2500" i="1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Janus</a:t>
            </a:r>
            <a:r>
              <a:rPr lang="sk-SK" sz="25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paralelizmus v úvodnej metafore Ž 37 (</a:t>
            </a:r>
            <a:r>
              <a:rPr lang="sk-SK" sz="25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vv</a:t>
            </a:r>
            <a:r>
              <a:rPr lang="sk-SK" sz="25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 1-3)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0B98742E-EA6F-CAF5-8B95-96A09A292A77}"/>
              </a:ext>
            </a:extLst>
          </p:cNvPr>
          <p:cNvSpPr txBox="1"/>
          <p:nvPr/>
        </p:nvSpPr>
        <p:spPr>
          <a:xfrm>
            <a:off x="6098088" y="1902934"/>
            <a:ext cx="6093912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algn="r" rtl="1">
              <a:spcAft>
                <a:spcPts val="0"/>
              </a:spcAft>
            </a:pPr>
            <a:r>
              <a:rPr lang="sk-SK" sz="25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he-IL" sz="25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אַל־תִּתְחַר</a:t>
            </a:r>
            <a:r>
              <a:rPr lang="he-IL" sz="25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e-IL" sz="25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בַּמְּרֵעִים</a:t>
            </a:r>
            <a:r>
              <a:rPr lang="he-IL" sz="25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e-IL" sz="25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אַל־תְּקַנֵּא</a:t>
            </a:r>
            <a:r>
              <a:rPr lang="he-IL" sz="25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בְּעֹשֵׂי עַוְלָה </a:t>
            </a:r>
            <a:endParaRPr lang="sk-SK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5800" algn="r" rtl="1">
              <a:spcAft>
                <a:spcPts val="0"/>
              </a:spcAft>
            </a:pPr>
            <a:r>
              <a:rPr lang="sk-SK" sz="25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he-IL" sz="25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כִּי </a:t>
            </a:r>
            <a:r>
              <a:rPr lang="he-IL" sz="25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כֶחָצִיר</a:t>
            </a:r>
            <a:r>
              <a:rPr lang="he-IL" sz="25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מְהֵרָה </a:t>
            </a:r>
            <a:r>
              <a:rPr lang="he-IL" sz="25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יִמָּלו</a:t>
            </a:r>
            <a:r>
              <a:rPr lang="he-IL" sz="25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ּ </a:t>
            </a:r>
            <a:r>
              <a:rPr lang="he-IL" sz="25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וּכְיֶרֶק דֶּשֶׁא</a:t>
            </a:r>
            <a:r>
              <a:rPr lang="he-IL" sz="25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e-IL" sz="25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יִבּוֹלוּן</a:t>
            </a:r>
            <a:r>
              <a:rPr lang="he-IL" sz="25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k-SK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5800" algn="r" rtl="1">
              <a:spcAft>
                <a:spcPts val="0"/>
              </a:spcAft>
            </a:pPr>
            <a:r>
              <a:rPr lang="sk-SK" sz="25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he-IL" sz="25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בְּטַח בַּיהוָה </a:t>
            </a:r>
            <a:r>
              <a:rPr lang="he-IL" sz="25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וַעֲשֵׂה־טוֹב</a:t>
            </a:r>
            <a:r>
              <a:rPr lang="he-IL" sz="25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e-IL" sz="25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שְׁכָן־אֶרֶץ</a:t>
            </a:r>
            <a:r>
              <a:rPr lang="he-IL" sz="25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e-IL" sz="25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וּרְעֵה</a:t>
            </a:r>
            <a:r>
              <a:rPr lang="he-IL" sz="25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אֱמוּנָה</a:t>
            </a:r>
            <a:endParaRPr lang="sk-SK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3BC3D558-74EA-6FFB-2E47-67D72ED42998}"/>
              </a:ext>
            </a:extLst>
          </p:cNvPr>
          <p:cNvSpPr txBox="1"/>
          <p:nvPr/>
        </p:nvSpPr>
        <p:spPr>
          <a:xfrm>
            <a:off x="838200" y="3238796"/>
            <a:ext cx="6439422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500" b="0" i="0" u="none" strike="noStrike" dirty="0">
                <a:solidFill>
                  <a:srgbClr val="050A30"/>
                </a:solidFill>
                <a:effectLst/>
                <a:latin typeface="+mj-lt"/>
              </a:rPr>
              <a:t>Nerozčuľuj sa nad ničomníkmi, nežiarli na páchateľov bezprávia!</a:t>
            </a:r>
          </a:p>
          <a:p>
            <a:r>
              <a:rPr lang="sk-SK" sz="1500" b="0" i="0" u="none" strike="noStrike" dirty="0">
                <a:solidFill>
                  <a:srgbClr val="050A30"/>
                </a:solidFill>
                <a:effectLst/>
                <a:latin typeface="+mj-lt"/>
              </a:rPr>
              <a:t>Veď rýchlo uschnú ako tráva a zvädnú ako zelená bylina.</a:t>
            </a:r>
          </a:p>
          <a:p>
            <a:r>
              <a:rPr lang="sk-SK" sz="1500" b="0" i="0" u="none" strike="noStrike" dirty="0">
                <a:solidFill>
                  <a:srgbClr val="050A30"/>
                </a:solidFill>
                <a:effectLst/>
                <a:latin typeface="+mj-lt"/>
              </a:rPr>
              <a:t>Dúfaj v Hospodina a konaj dobro, bývaj vo vlastnej krajine a zachovávaj vernosť. </a:t>
            </a:r>
            <a:endParaRPr lang="sk-SK" sz="1500" dirty="0">
              <a:latin typeface="+mj-lt"/>
            </a:endParaRPr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AB1D5BC1-BA66-7D6F-ED2C-6703BE3456BB}"/>
              </a:ext>
            </a:extLst>
          </p:cNvPr>
          <p:cNvSpPr txBox="1"/>
          <p:nvPr/>
        </p:nvSpPr>
        <p:spPr>
          <a:xfrm>
            <a:off x="1183710" y="4413619"/>
            <a:ext cx="10170090" cy="1523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rtl="0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sk-SK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„tráva“ (</a:t>
            </a:r>
            <a:r>
              <a:rPr lang="he-IL" sz="2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חָצִיר</a:t>
            </a:r>
            <a:r>
              <a:rPr lang="sk-SK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[</a:t>
            </a:r>
            <a:r>
              <a:rPr lang="he-IL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כֶ</a:t>
            </a:r>
            <a:r>
              <a:rPr lang="sk-SK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]) a „zelená bylina“ (</a:t>
            </a:r>
            <a:r>
              <a:rPr lang="he-IL" sz="2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יֶרֶק דֶּשֶׁא</a:t>
            </a:r>
            <a:r>
              <a:rPr lang="sk-SK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+mj-cs"/>
              </a:rPr>
              <a:t>[</a:t>
            </a:r>
            <a:r>
              <a:rPr lang="he-IL" sz="22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+mj-cs"/>
              </a:rPr>
              <a:t>וּכ</a:t>
            </a:r>
            <a:r>
              <a:rPr lang="he-IL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+mj-cs"/>
              </a:rPr>
              <a:t>ְ</a:t>
            </a:r>
            <a:r>
              <a:rPr lang="sk-SK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]) majú dva odlišné významy s ohľadom na „páchateľov zla“ (</a:t>
            </a:r>
            <a:r>
              <a:rPr lang="he-IL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+mj-lt"/>
                <a:ea typeface="Calibri" panose="020F0502020204030204" pitchFamily="34" charset="0"/>
                <a:cs typeface="+mj-cs"/>
              </a:rPr>
              <a:t>מְּרֵעִים</a:t>
            </a:r>
            <a:r>
              <a:rPr lang="sk-SK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) a tých, čo sa doslova „pasú na práve“ (</a:t>
            </a:r>
            <a:r>
              <a:rPr lang="he-IL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+mj-lt"/>
                <a:ea typeface="Calibri" panose="020F0502020204030204" pitchFamily="34" charset="0"/>
                <a:cs typeface="+mj-cs"/>
              </a:rPr>
              <a:t>רְעֵה</a:t>
            </a:r>
            <a:r>
              <a:rPr lang="he-IL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+mj-cs"/>
              </a:rPr>
              <a:t> אֱמוּנָה</a:t>
            </a:r>
            <a:r>
              <a:rPr lang="sk-SK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):</a:t>
            </a:r>
            <a:endParaRPr lang="sk-SK" sz="22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sk-SK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jedni [ako tráva a zelená bylina] „uschnú“ (</a:t>
            </a:r>
            <a:r>
              <a:rPr lang="he-IL" sz="22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יִבּוֹלוּן</a:t>
            </a:r>
            <a:r>
              <a:rPr lang="sk-SK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) druhí sa budú [na tráve a zelenej byline] „pásť“ (</a:t>
            </a:r>
            <a:r>
              <a:rPr lang="he-IL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רְעֵה</a:t>
            </a:r>
            <a:r>
              <a:rPr lang="sk-SK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sk-SK" sz="22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340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B49C98-4DCA-5124-DEDF-825BDE263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4639"/>
          </a:xfrm>
        </p:spPr>
        <p:txBody>
          <a:bodyPr>
            <a:normAutofit/>
          </a:bodyPr>
          <a:lstStyle/>
          <a:p>
            <a:r>
              <a:rPr lang="sk-SK" sz="4000" dirty="0"/>
              <a:t>„Nerozčuľuj sa“</a:t>
            </a: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E259D219-0528-AD52-50A9-B45A31DD0935}"/>
              </a:ext>
            </a:extLst>
          </p:cNvPr>
          <p:cNvSpPr txBox="1"/>
          <p:nvPr/>
        </p:nvSpPr>
        <p:spPr>
          <a:xfrm>
            <a:off x="838200" y="1528175"/>
            <a:ext cx="500047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 rtl="0">
              <a:buFont typeface="Times New Roman" panose="02020603050405020304" pitchFamily="18" charset="0"/>
              <a:buChar char="-"/>
            </a:pPr>
            <a:r>
              <a:rPr lang="he-IL" sz="2200" dirty="0" err="1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א</a:t>
            </a:r>
            <a:r>
              <a:rPr lang="he-IL" sz="2200" dirty="0" err="1">
                <a:effectLst/>
                <a:latin typeface="+mj-lt"/>
                <a:ea typeface="Times New Roman" panose="02020603050405020304" pitchFamily="18" charset="0"/>
                <a:cs typeface="+mj-cs"/>
              </a:rPr>
              <a:t>ַל־תִּתְחַר</a:t>
            </a:r>
            <a:endParaRPr lang="sk-SK" sz="2200" dirty="0">
              <a:latin typeface="+mj-lt"/>
              <a:ea typeface="Times New Roman" panose="02020603050405020304" pitchFamily="18" charset="0"/>
              <a:cs typeface="+mj-cs"/>
            </a:endParaRPr>
          </a:p>
          <a:p>
            <a:pPr marL="800100" lvl="1" indent="-342900">
              <a:buFont typeface="Times New Roman" panose="02020603050405020304" pitchFamily="18" charset="0"/>
              <a:buChar char="-"/>
            </a:pPr>
            <a:r>
              <a:rPr lang="sk-SK" sz="2200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Konjugáci</a:t>
            </a:r>
            <a:r>
              <a:rPr lang="sk-SK" sz="2200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lang="sk-SK" sz="2200" dirty="0" err="1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hitpael</a:t>
            </a:r>
            <a:endParaRPr lang="sk-SK" sz="2200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00100" lvl="1" indent="-342900">
              <a:buFont typeface="Times New Roman" panose="02020603050405020304" pitchFamily="18" charset="0"/>
              <a:buChar char="-"/>
            </a:pPr>
            <a:r>
              <a:rPr lang="sk-SK" sz="2200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intenzívny význam – „</a:t>
            </a:r>
            <a:r>
              <a:rPr lang="sk-SK" sz="2200" i="1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vášnivý</a:t>
            </a:r>
            <a:r>
              <a:rPr lang="sk-SK" sz="2200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hnev“</a:t>
            </a:r>
          </a:p>
          <a:p>
            <a:pPr marL="800100" lvl="1" indent="-342900">
              <a:buFont typeface="Times New Roman" panose="02020603050405020304" pitchFamily="18" charset="0"/>
              <a:buChar char="-"/>
            </a:pPr>
            <a:r>
              <a:rPr lang="sk-SK" sz="2200" dirty="0" err="1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sk-SK" sz="22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odst</a:t>
            </a: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 meno </a:t>
            </a:r>
            <a:r>
              <a:rPr lang="he-IL" sz="2200" dirty="0">
                <a:effectLst/>
                <a:latin typeface="+mj-lt"/>
                <a:ea typeface="Calibri" panose="020F0502020204030204" pitchFamily="34" charset="0"/>
                <a:cs typeface="+mj-cs"/>
              </a:rPr>
              <a:t>חָרוֹן</a:t>
            </a: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22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aj„planúci</a:t>
            </a: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hnev“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9D3F8E67-E5A4-334E-263C-B02DF2851281}"/>
              </a:ext>
            </a:extLst>
          </p:cNvPr>
          <p:cNvSpPr txBox="1"/>
          <p:nvPr/>
        </p:nvSpPr>
        <p:spPr>
          <a:xfrm>
            <a:off x="838200" y="3325661"/>
            <a:ext cx="4127797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sk-SK" sz="2200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situácie v SZ:</a:t>
            </a:r>
          </a:p>
          <a:p>
            <a:pPr marL="800100" lvl="1" indent="-342900">
              <a:buFont typeface="Times New Roman" panose="02020603050405020304" pitchFamily="18" charset="0"/>
              <a:buChar char="-"/>
            </a:pPr>
            <a:r>
              <a:rPr lang="sk-SK" sz="2200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počutie niečoho dráždivého</a:t>
            </a:r>
          </a:p>
          <a:p>
            <a:pPr marL="800100" lvl="1" indent="-342900">
              <a:buFont typeface="Times New Roman" panose="02020603050405020304" pitchFamily="18" charset="0"/>
              <a:buChar char="-"/>
            </a:pPr>
            <a:r>
              <a:rPr lang="sk-SK" sz="22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urážka alebo poníženie</a:t>
            </a:r>
          </a:p>
          <a:p>
            <a:pPr marL="800100" lvl="1" indent="-342900">
              <a:buFont typeface="Times New Roman" panose="02020603050405020304" pitchFamily="18" charset="0"/>
              <a:buChar char="-"/>
            </a:pPr>
            <a:r>
              <a:rPr lang="sk-SK" sz="22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z</a:t>
            </a: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ávisť al. súperenie</a:t>
            </a:r>
          </a:p>
          <a:p>
            <a:pPr marL="800100" lvl="1" indent="-342900">
              <a:buFont typeface="Times New Roman" panose="02020603050405020304" pitchFamily="18" charset="0"/>
              <a:buChar char="-"/>
            </a:pPr>
            <a:r>
              <a:rPr lang="sk-SK" sz="22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zrada al. podozrenie</a:t>
            </a:r>
            <a:endParaRPr lang="sk-SK" sz="22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058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>
            <a:extLst>
              <a:ext uri="{FF2B5EF4-FFF2-40B4-BE49-F238E27FC236}">
                <a16:creationId xmlns:a16="http://schemas.microsoft.com/office/drawing/2014/main" id="{CD16FC4A-60FF-03D5-610A-7424D7EBBB5D}"/>
              </a:ext>
            </a:extLst>
          </p:cNvPr>
          <p:cNvSpPr txBox="1"/>
          <p:nvPr/>
        </p:nvSpPr>
        <p:spPr>
          <a:xfrm>
            <a:off x="9306839" y="164572"/>
            <a:ext cx="2715016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he-IL" sz="2000" dirty="0" err="1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אַ</a:t>
            </a:r>
            <a:r>
              <a:rPr lang="he-IL" sz="2000" dirty="0" err="1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ל־תִּתְחַר</a:t>
            </a:r>
            <a:r>
              <a:rPr lang="he-IL" sz="2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 בַּמְּרֵעִים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SBL Hebrew" panose="02000000000000000000" pitchFamily="2" charset="-79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/>
            <a:r>
              <a:rPr lang="sk-SK" sz="2000" dirty="0">
                <a:solidFill>
                  <a:srgbClr val="393939"/>
                </a:solidFill>
                <a:effectLst/>
                <a:latin typeface="SBL Hebrew" panose="02000000000000000000" pitchFamily="2" charset="-79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e-IL" sz="2000" dirty="0" err="1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אַל־תְּקַנֵּא</a:t>
            </a:r>
            <a:r>
              <a:rPr lang="he-IL" sz="2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 בְּעֹשֵׂי עַוְלָה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/>
            <a:r>
              <a:rPr lang="he-IL" sz="2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כִּי כֶחָצִיר מְהֵרָה </a:t>
            </a:r>
            <a:r>
              <a:rPr lang="he-IL" sz="2000" dirty="0" err="1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יִמָּלו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SBL Hebrew" panose="02000000000000000000" pitchFamily="2" charset="-79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/>
            <a:r>
              <a:rPr lang="he-IL" sz="2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וּכְיֶרֶק דֶּשֶׁא </a:t>
            </a:r>
            <a:r>
              <a:rPr lang="he-IL" sz="2000" dirty="0" err="1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יִבּוֹלוּן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‏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SBL Hebrew" panose="02000000000000000000" pitchFamily="2" charset="-79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he-IL" sz="20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בְּ</a:t>
            </a:r>
            <a:r>
              <a:rPr lang="he-IL" sz="2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טַח בַּיהוָה </a:t>
            </a:r>
            <a:r>
              <a:rPr lang="he-IL" sz="2000" dirty="0" err="1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וַעֲשֵׂה־טוֹב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sk-SK" sz="2000" dirty="0">
                <a:solidFill>
                  <a:srgbClr val="393939"/>
                </a:solidFill>
                <a:effectLst/>
                <a:latin typeface="SBL Hebrew" panose="02000000000000000000" pitchFamily="2" charset="-79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e-IL" sz="2000" dirty="0" err="1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שְׁכָן־אֶרֶץ</a:t>
            </a:r>
            <a:r>
              <a:rPr lang="he-IL" sz="2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 וּרְעֵה אֱמוּנָה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b="1" baseline="30000" dirty="0">
                <a:solidFill>
                  <a:srgbClr val="00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‎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SBL Hebrew" panose="02000000000000000000" pitchFamily="2" charset="-79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he-IL" sz="2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‏וְהִתְעַנַּג </a:t>
            </a:r>
            <a:r>
              <a:rPr lang="he-IL" sz="2000" dirty="0" err="1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עַל־יְהוָה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sk-SK" sz="2000" dirty="0">
                <a:solidFill>
                  <a:srgbClr val="393939"/>
                </a:solidFill>
                <a:effectLst/>
                <a:latin typeface="SBL Hebrew" panose="02000000000000000000" pitchFamily="2" charset="-79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e-IL" sz="2000" dirty="0" err="1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וְיִתֶּן־לְך</a:t>
            </a:r>
            <a:r>
              <a:rPr lang="he-IL" sz="2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ָ מִשְׁאֲלֹת </a:t>
            </a:r>
            <a:r>
              <a:rPr lang="he-IL" sz="2000" dirty="0" err="1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לִבֶּך</a:t>
            </a:r>
            <a:r>
              <a:rPr lang="he-IL" sz="2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ָ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‏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SBL Hebrew" panose="02000000000000000000" pitchFamily="2" charset="-79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he-IL" sz="20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גּ</a:t>
            </a:r>
            <a:r>
              <a:rPr lang="he-IL" sz="2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וֹל</a:t>
            </a:r>
            <a:r>
              <a:rPr lang="he-IL" sz="2000" baseline="30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‎</a:t>
            </a:r>
            <a:r>
              <a:rPr lang="he-IL" sz="2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 </a:t>
            </a:r>
            <a:r>
              <a:rPr lang="he-IL" sz="2000" dirty="0" err="1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עַל</a:t>
            </a:r>
            <a:r>
              <a:rPr lang="he-IL" sz="2000" baseline="30000" dirty="0" err="1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‎</a:t>
            </a:r>
            <a:r>
              <a:rPr lang="he-IL" sz="2000" dirty="0" err="1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־יְהוָה</a:t>
            </a:r>
            <a:r>
              <a:rPr lang="he-IL" sz="2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 דַּרְכֶּךָ</a:t>
            </a:r>
            <a:r>
              <a:rPr lang="he-IL" sz="2000" baseline="30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‎</a:t>
            </a:r>
            <a:r>
              <a:rPr lang="he-IL" sz="2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‏ 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sk-SK" sz="2000" dirty="0">
                <a:solidFill>
                  <a:srgbClr val="393939"/>
                </a:solidFill>
                <a:effectLst/>
                <a:latin typeface="SBL Hebrew" panose="02000000000000000000" pitchFamily="2" charset="-79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e-IL" sz="2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וּבְטַח עָלָיו וְהוּא יַעֲשֶׂה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b="1" baseline="30000" dirty="0">
                <a:solidFill>
                  <a:srgbClr val="00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‎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SBL Hebrew" panose="02000000000000000000" pitchFamily="2" charset="-79"/>
                <a:ea typeface="Calibri" panose="020F0502020204030204" pitchFamily="34" charset="0"/>
                <a:cs typeface="Arial" panose="020B0604020202020204" pitchFamily="34" charset="0"/>
              </a:rPr>
              <a:t>6</a:t>
            </a:r>
            <a:r>
              <a:rPr lang="he-IL" sz="2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‏וְהוֹצִיא כָאוֹר צִדְקֶךָ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sk-SK" sz="2000" dirty="0">
                <a:solidFill>
                  <a:srgbClr val="393939"/>
                </a:solidFill>
                <a:effectLst/>
                <a:latin typeface="SBL Hebrew" panose="02000000000000000000" pitchFamily="2" charset="-79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e-IL" sz="2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וּמִשְׁפָּטֶךָ</a:t>
            </a:r>
            <a:r>
              <a:rPr lang="he-IL" sz="2000" baseline="30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‎</a:t>
            </a:r>
            <a:r>
              <a:rPr lang="he-IL" sz="2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‏ כַּצָּהֳרָיִם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b="1" baseline="30000" dirty="0">
                <a:solidFill>
                  <a:srgbClr val="00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‎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SBL Hebrew" panose="02000000000000000000" pitchFamily="2" charset="-79"/>
                <a:ea typeface="Calibri" panose="020F0502020204030204" pitchFamily="34" charset="0"/>
                <a:cs typeface="Arial" panose="020B0604020202020204" pitchFamily="34" charset="0"/>
              </a:rPr>
              <a:t>7</a:t>
            </a:r>
            <a:r>
              <a:rPr lang="he-IL" sz="20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‏</a:t>
            </a:r>
            <a:r>
              <a:rPr lang="he-IL" sz="20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דּ</a:t>
            </a:r>
            <a:r>
              <a:rPr lang="he-IL" sz="2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וֹם לַיהוָה וְהִתְחוֹלֵל</a:t>
            </a:r>
            <a:r>
              <a:rPr lang="he-IL" sz="2000" baseline="30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‎</a:t>
            </a:r>
            <a:r>
              <a:rPr lang="he-IL" sz="2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 לוֹ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sk-SK" sz="2000" dirty="0">
                <a:solidFill>
                  <a:srgbClr val="393939"/>
                </a:solidFill>
                <a:effectLst/>
                <a:latin typeface="SBL Hebrew" panose="02000000000000000000" pitchFamily="2" charset="-79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e-IL" sz="2000" dirty="0" err="1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אַל־תִּתְחַר</a:t>
            </a:r>
            <a:r>
              <a:rPr lang="he-IL" sz="2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 בְּמַצְלִיחַ דַּרְכּוֹ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sk-SK" sz="2000" dirty="0">
                <a:solidFill>
                  <a:srgbClr val="393939"/>
                </a:solidFill>
                <a:effectLst/>
                <a:latin typeface="SBL Hebrew" panose="02000000000000000000" pitchFamily="2" charset="-79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e-IL" sz="2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בְּאִישׁ עֹשֶׂה מְזִמּוֹת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b="1" baseline="30000" dirty="0">
                <a:solidFill>
                  <a:srgbClr val="00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‎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SBL Hebrew" panose="02000000000000000000" pitchFamily="2" charset="-79"/>
                <a:ea typeface="Calibri" panose="020F0502020204030204" pitchFamily="34" charset="0"/>
                <a:cs typeface="Arial" panose="020B0604020202020204" pitchFamily="34" charset="0"/>
              </a:rPr>
              <a:t>8</a:t>
            </a:r>
            <a:r>
              <a:rPr lang="he-IL" sz="20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הֶ</a:t>
            </a:r>
            <a:r>
              <a:rPr lang="he-IL" sz="2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רֶף מֵאַף וַעֲזֹב חֵמָה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sk-SK" sz="2000" dirty="0">
                <a:solidFill>
                  <a:srgbClr val="393939"/>
                </a:solidFill>
                <a:effectLst/>
                <a:latin typeface="SBL Hebrew" panose="02000000000000000000" pitchFamily="2" charset="-79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e-IL" sz="2000" dirty="0" err="1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אַל־תִּתְחַר</a:t>
            </a:r>
            <a:r>
              <a:rPr lang="he-IL" sz="2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 </a:t>
            </a:r>
            <a:r>
              <a:rPr lang="he-IL" sz="2000" dirty="0" err="1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אַךְ־לְהָרֵע</a:t>
            </a:r>
            <a:r>
              <a:rPr lang="he-IL" sz="2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ַ</a:t>
            </a:r>
          </a:p>
          <a:p>
            <a:pPr algn="r" rtl="1"/>
            <a:r>
              <a:rPr lang="he-IL" sz="2000" b="1" baseline="30000" dirty="0">
                <a:solidFill>
                  <a:srgbClr val="00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‎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SBL Hebrew" panose="02000000000000000000" pitchFamily="2" charset="-79"/>
                <a:ea typeface="Calibri" panose="020F0502020204030204" pitchFamily="34" charset="0"/>
                <a:cs typeface="Arial" panose="020B0604020202020204" pitchFamily="34" charset="0"/>
              </a:rPr>
              <a:t>9</a:t>
            </a:r>
            <a:r>
              <a:rPr lang="he-IL" sz="2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‏</a:t>
            </a:r>
            <a:r>
              <a:rPr lang="he-IL" sz="2000" dirty="0" err="1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כִּי־מְרֵעִים</a:t>
            </a:r>
            <a:r>
              <a:rPr lang="he-IL" sz="2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 יִכָּרֵתוּן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sk-SK" sz="2000" dirty="0">
                <a:solidFill>
                  <a:srgbClr val="393939"/>
                </a:solidFill>
                <a:effectLst/>
                <a:latin typeface="SBL Hebrew" panose="02000000000000000000" pitchFamily="2" charset="-79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e-IL" sz="2000" dirty="0" err="1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וְקוֵֹי</a:t>
            </a:r>
            <a:r>
              <a:rPr lang="he-IL" sz="2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 יְהוָה הֵמָּה</a:t>
            </a:r>
            <a:r>
              <a:rPr lang="he-IL" sz="2000" baseline="30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‎</a:t>
            </a:r>
            <a:r>
              <a:rPr lang="he-IL" sz="2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‏ </a:t>
            </a:r>
            <a:r>
              <a:rPr lang="he-IL" sz="2000" dirty="0" err="1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BL Hebrew" panose="02000000000000000000" pitchFamily="2" charset="-79"/>
              </a:rPr>
              <a:t>יִירְשׁוּ־אָרֶץ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‏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he-IL" sz="20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וְ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עוֹד מְעַט וְאֵין רָשָׁע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וְהִתְבּוֹנַנְתָּ 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עַל־מְקוֹמו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ֹ וְאֵינֶנּוּ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F8C4471B-2416-0061-1220-2E5F7114CE8F}"/>
              </a:ext>
            </a:extLst>
          </p:cNvPr>
          <p:cNvSpPr txBox="1"/>
          <p:nvPr/>
        </p:nvSpPr>
        <p:spPr>
          <a:xfrm>
            <a:off x="6782325" y="165439"/>
            <a:ext cx="2715016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‏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Helvetica Neue" panose="02000503000000020004" pitchFamily="2" charset="0"/>
              </a:rPr>
              <a:t>11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וַעֲנָוִים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יִירְשׁוּ־אָרֶץ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וְהִתְעַנְּגוּ 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עַל־רֹב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שָׁלוֹם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b="1" baseline="30000" dirty="0">
                <a:solidFill>
                  <a:srgbClr val="00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 Neue" panose="02000503000000020004" pitchFamily="2" charset="0"/>
              </a:rPr>
              <a:t>‎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Helvetica Neue" panose="02000503000000020004" pitchFamily="2" charset="0"/>
              </a:rPr>
              <a:t>12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‏</a:t>
            </a:r>
            <a:r>
              <a:rPr lang="he-IL" sz="20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זֹ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מֵם רָשָׁע לַצַּדִּיק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וְחֹרֵק עָלָיו שִׁנָּיו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b="1" baseline="30000" dirty="0">
                <a:solidFill>
                  <a:srgbClr val="00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 Neue" panose="02000503000000020004" pitchFamily="2" charset="0"/>
              </a:rPr>
              <a:t>‎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Helvetica Neue" panose="02000503000000020004" pitchFamily="2" charset="0"/>
              </a:rPr>
              <a:t>13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‏אֲדֹנָי 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יִשְׂחַק־לו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ֹ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sk-SK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כִּי־רָאָה כִּי־יָבֹא</a:t>
            </a:r>
            <a:r>
              <a:rPr lang="he-IL" sz="2000" baseline="30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‎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יוֹמוֹ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b="1" baseline="30000" dirty="0">
                <a:solidFill>
                  <a:srgbClr val="00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 Neue" panose="02000503000000020004" pitchFamily="2" charset="0"/>
              </a:rPr>
              <a:t>‎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Helvetica Neue" panose="02000503000000020004" pitchFamily="2" charset="0"/>
              </a:rPr>
              <a:t>14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‏</a:t>
            </a:r>
            <a:r>
              <a:rPr lang="he-IL" sz="20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חֶ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רֶב פָּתְחוּ רְשָׁעִים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וְדָרְכוּ קַשְׁתָּם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לְהַפִּיל עָנִי וְאֶבְיוֹן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לִטְבוֹחַ 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יִשְׁרֵי־דָרֶך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ְ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b="1" baseline="30000" dirty="0">
                <a:solidFill>
                  <a:srgbClr val="00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 Neue" panose="02000503000000020004" pitchFamily="2" charset="0"/>
              </a:rPr>
              <a:t>‎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Helvetica Neue" panose="02000503000000020004" pitchFamily="2" charset="0"/>
              </a:rPr>
              <a:t>15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‏חַרְבָּם תָּבוֹא 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בְלִבָּם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וְקַשְּׁתוֹתָם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תִּשָּׁבַרְנָה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b="1" baseline="30000" dirty="0">
                <a:solidFill>
                  <a:srgbClr val="00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 Neue" panose="02000503000000020004" pitchFamily="2" charset="0"/>
              </a:rPr>
              <a:t>‎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Helvetica Neue" panose="02000503000000020004" pitchFamily="2" charset="0"/>
              </a:rPr>
              <a:t>16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‏</a:t>
            </a:r>
            <a:r>
              <a:rPr lang="he-IL" sz="2000" dirty="0" err="1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ט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וֹב־מְעַט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לַצַּדִּיק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מֵהֲמוֹן רְשָׁעִים רַבִּים</a:t>
            </a:r>
            <a:r>
              <a:rPr lang="he-IL" sz="2000" baseline="30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‎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b="1" baseline="30000" dirty="0">
                <a:solidFill>
                  <a:srgbClr val="00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 Neue" panose="02000503000000020004" pitchFamily="2" charset="0"/>
              </a:rPr>
              <a:t>‎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Helvetica Neue" panose="02000503000000020004" pitchFamily="2" charset="0"/>
              </a:rPr>
              <a:t>17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‏כִּי זְרוֹעוֹת רְשָׁעִים תִּשָּׁבַרְנָה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וְסוֹמֵךְ צַדִּיקִים יְהוָה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b="1" baseline="30000" dirty="0">
                <a:solidFill>
                  <a:srgbClr val="00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 Neue" panose="02000503000000020004" pitchFamily="2" charset="0"/>
              </a:rPr>
              <a:t>‎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Helvetica Neue" panose="02000503000000020004" pitchFamily="2" charset="0"/>
              </a:rPr>
              <a:t>18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‏</a:t>
            </a:r>
            <a:r>
              <a:rPr lang="he-IL" sz="20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י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וֹדֵעַ יְהוָה יְמֵי</a:t>
            </a:r>
            <a:r>
              <a:rPr lang="he-IL" sz="2000" baseline="30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‎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‏ 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תְמִימִם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וְנַחֲלָתָם לְעוֹלָם תִּהְיֶה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b="1" baseline="30000" dirty="0">
                <a:solidFill>
                  <a:srgbClr val="00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 Neue" panose="02000503000000020004" pitchFamily="2" charset="0"/>
              </a:rPr>
              <a:t>‎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Helvetica Neue" panose="02000503000000020004" pitchFamily="2" charset="0"/>
              </a:rPr>
              <a:t>19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‏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לֹא־יֵבֹשׁו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ּ בְּעֵת רָעָה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וּבִימֵי רְעָבוֹן יִשְׂבָּעוּ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b="1" baseline="30000" dirty="0">
                <a:solidFill>
                  <a:srgbClr val="00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 Neue" panose="02000503000000020004" pitchFamily="2" charset="0"/>
              </a:rPr>
              <a:t>‎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Helvetica Neue" panose="02000503000000020004" pitchFamily="2" charset="0"/>
              </a:rPr>
              <a:t>20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‏</a:t>
            </a:r>
            <a:r>
              <a:rPr lang="he-IL" sz="20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כִּ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י רְשָׁעִים יֹאבֵדוּ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359A3D1F-C839-8FC1-ABDD-560883982179}"/>
              </a:ext>
            </a:extLst>
          </p:cNvPr>
          <p:cNvSpPr txBox="1"/>
          <p:nvPr/>
        </p:nvSpPr>
        <p:spPr>
          <a:xfrm>
            <a:off x="4396634" y="151179"/>
            <a:ext cx="2514599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וְאֹיְבֵי יְהוָה ‏כִּיקַר כָּרִים</a:t>
            </a:r>
            <a:r>
              <a:rPr lang="he-IL" sz="2000" baseline="30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‎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כָּלוּ בֶעָשָׁן‏ כָּלוּ</a:t>
            </a:r>
            <a:endParaRPr lang="sk-SK" sz="2000" baseline="30000" dirty="0">
              <a:solidFill>
                <a:srgbClr val="00B0F0"/>
              </a:solidFill>
              <a:effectLst/>
              <a:latin typeface="Helvetica Neue" panose="02000503000000020004" pitchFamily="2" charset="0"/>
              <a:ea typeface="Calibri" panose="020F0502020204030204" pitchFamily="34" charset="0"/>
              <a:cs typeface="Helvetica Neue" panose="02000503000000020004" pitchFamily="2" charset="0"/>
            </a:endParaRPr>
          </a:p>
          <a:p>
            <a:pPr algn="r" rtl="1"/>
            <a:r>
              <a:rPr lang="sk-SK" sz="20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Helvetica Neue" panose="02000503000000020004" pitchFamily="2" charset="0"/>
              </a:rPr>
              <a:t>21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‏</a:t>
            </a:r>
            <a:r>
              <a:rPr lang="he-IL" sz="2000" dirty="0" err="1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ל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וֶֹה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רָשָׁע וְלֹא יְשַׁלֵּם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וְצַדִּיק חוֹנֵן וְנוֹתֵן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‏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Helvetica Neue" panose="02000503000000020004" pitchFamily="2" charset="0"/>
              </a:rPr>
              <a:t>22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כִּי מְבֹרָכָיו</a:t>
            </a:r>
            <a:r>
              <a:rPr lang="he-IL" sz="2000" baseline="30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‎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יִירְשׁוּ אָרֶץ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וּמְקֻלָּלָיו</a:t>
            </a:r>
            <a:r>
              <a:rPr lang="he-IL" sz="2000" baseline="30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‎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יִכָּרֵתוּ</a:t>
            </a:r>
            <a:endParaRPr lang="sk-SK" sz="2000" b="1" baseline="30000" dirty="0">
              <a:solidFill>
                <a:srgbClr val="006699"/>
              </a:solidFill>
              <a:latin typeface="Calibri" panose="020F0502020204030204" pitchFamily="34" charset="0"/>
              <a:ea typeface="Calibri" panose="020F0502020204030204" pitchFamily="34" charset="0"/>
              <a:cs typeface="Helvetica Neue" panose="02000503000000020004" pitchFamily="2" charset="0"/>
            </a:endParaRPr>
          </a:p>
          <a:p>
            <a:pPr algn="r" rtl="1"/>
            <a:r>
              <a:rPr lang="sk-SK" sz="20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Helvetica Neue" panose="02000503000000020004" pitchFamily="2" charset="0"/>
              </a:rPr>
              <a:t>23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‏</a:t>
            </a:r>
            <a:r>
              <a:rPr lang="he-IL" sz="20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מֵ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יְהוָה 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מִצְעֲדֵי־גֶבֶר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כּוֹנָנוּ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וְדַרְכּוֹ 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יֶחְפָּץ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b="1" baseline="30000" dirty="0">
                <a:solidFill>
                  <a:srgbClr val="00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 Neue" panose="02000503000000020004" pitchFamily="2" charset="0"/>
              </a:rPr>
              <a:t>‎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Helvetica Neue" panose="02000503000000020004" pitchFamily="2" charset="0"/>
              </a:rPr>
              <a:t>24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‏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כִּי־יִפֹּל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לֹא־יוּטָל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כִּי־יְהוָה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סוֹמֵךְ יָדוֹ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b="1" baseline="30000" dirty="0">
                <a:solidFill>
                  <a:srgbClr val="00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 Neue" panose="02000503000000020004" pitchFamily="2" charset="0"/>
              </a:rPr>
              <a:t>‎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Helvetica Neue" panose="02000503000000020004" pitchFamily="2" charset="0"/>
              </a:rPr>
              <a:t>25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‏</a:t>
            </a:r>
            <a:r>
              <a:rPr lang="he-IL" sz="20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נַ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עַר הָיִיתִי גַּם</a:t>
            </a:r>
            <a:r>
              <a:rPr lang="he-IL" sz="2000" baseline="30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‎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‏־זָקַנְתִּי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וְלֹא־רָאִיתִי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צַדִּיק נֶעֱזָב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וְזַרְעוֹ 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מְבַקֶּשׁ־לָחֶם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b="1" baseline="30000" dirty="0">
                <a:solidFill>
                  <a:srgbClr val="00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 Neue" panose="02000503000000020004" pitchFamily="2" charset="0"/>
              </a:rPr>
              <a:t>‎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Helvetica Neue" panose="02000503000000020004" pitchFamily="2" charset="0"/>
              </a:rPr>
              <a:t>26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כָּל־הַיּוֹם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חוֹנֵן 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וּמַלְוֶה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וְזַרְעוֹ לִבְרָכָה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b="1" baseline="30000" dirty="0">
                <a:solidFill>
                  <a:srgbClr val="00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 Neue" panose="02000503000000020004" pitchFamily="2" charset="0"/>
              </a:rPr>
              <a:t>‎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Helvetica Neue" panose="02000503000000020004" pitchFamily="2" charset="0"/>
              </a:rPr>
              <a:t>27</a:t>
            </a:r>
            <a:r>
              <a:rPr lang="he-IL" sz="20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ס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וּר מֵרָע 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וַעֲשֵׂה־טוֹב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וּשְׁכֹן לְעוֹלָם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b="1" baseline="30000" dirty="0">
                <a:solidFill>
                  <a:srgbClr val="00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 Neue" panose="02000503000000020004" pitchFamily="2" charset="0"/>
              </a:rPr>
              <a:t>‎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Helvetica Neue" panose="02000503000000020004" pitchFamily="2" charset="0"/>
              </a:rPr>
              <a:t>28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כִּי יְהוָה אֹהֵב מִשְׁפָּט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וְלֹא־יַעֲזֹב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אֶת־חֲסִידָיו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‏לְ</a:t>
            </a:r>
            <a:r>
              <a:rPr lang="he-IL" sz="20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ע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וֹלָם נִשְׁמָרוּ</a:t>
            </a:r>
            <a:r>
              <a:rPr lang="he-IL" sz="2000" baseline="30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‎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וְזֶרַע רְשָׁעִים נִכְרָת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Helvetica Neue" panose="02000503000000020004" pitchFamily="2" charset="0"/>
              </a:rPr>
              <a:t> </a:t>
            </a: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C094A62D-A67E-3F3B-7A8F-E99D99CAC75F}"/>
              </a:ext>
            </a:extLst>
          </p:cNvPr>
          <p:cNvSpPr txBox="1"/>
          <p:nvPr/>
        </p:nvSpPr>
        <p:spPr>
          <a:xfrm>
            <a:off x="2127080" y="113601"/>
            <a:ext cx="2455617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sk-SK" sz="20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Helvetica Neue" panose="02000503000000020004" pitchFamily="2" charset="0"/>
              </a:rPr>
              <a:t>29 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צַדִּיקִים 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יִירְשׁוּ־אָרֶץ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וְיִשְׁכְּנוּ לָעַד עָלֶיהָ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b="1" baseline="30000" dirty="0">
                <a:solidFill>
                  <a:srgbClr val="00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 Neue" panose="02000503000000020004" pitchFamily="2" charset="0"/>
              </a:rPr>
              <a:t>‎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Helvetica Neue" panose="02000503000000020004" pitchFamily="2" charset="0"/>
              </a:rPr>
              <a:t>30</a:t>
            </a:r>
            <a:r>
              <a:rPr lang="he-IL" sz="2000" dirty="0" err="1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פִּ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י־צַדִּיק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יֶהְגֶּה חָכְמָה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וּלְשׁוֹנוֹ תְּדַבֵּר מִשְׁפָּט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b="1" baseline="30000" dirty="0">
                <a:solidFill>
                  <a:srgbClr val="00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 Neue" panose="02000503000000020004" pitchFamily="2" charset="0"/>
              </a:rPr>
              <a:t>‎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Helvetica Neue" panose="02000503000000020004" pitchFamily="2" charset="0"/>
              </a:rPr>
              <a:t>31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תּוֹרַת 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אֱלֹהָיו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בְּלִבּו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ֹ לֹא</a:t>
            </a:r>
            <a:r>
              <a:rPr lang="he-IL" sz="2000" baseline="30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‎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תִמְעַד אֲשֻׁרָיו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b="1" baseline="30000" dirty="0">
                <a:solidFill>
                  <a:srgbClr val="00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 Neue" panose="02000503000000020004" pitchFamily="2" charset="0"/>
              </a:rPr>
              <a:t>‎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Helvetica Neue" panose="02000503000000020004" pitchFamily="2" charset="0"/>
              </a:rPr>
              <a:t>32</a:t>
            </a:r>
            <a:r>
              <a:rPr lang="he-IL" sz="20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צ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וֹפֶה רָשָׁע לַצַּדִּיק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וּמְבַקֵּשׁ לַהֲמִיתוֹ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b="1" baseline="30000" dirty="0">
                <a:solidFill>
                  <a:srgbClr val="00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 Neue" panose="02000503000000020004" pitchFamily="2" charset="0"/>
              </a:rPr>
              <a:t>‎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Helvetica Neue" panose="02000503000000020004" pitchFamily="2" charset="0"/>
              </a:rPr>
              <a:t>33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‏יְהוָה 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לֹא־יַעַזְבֶנּו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ּ בְיָדוֹ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וְלֹא יַרְשִׁיעֶנּוּ 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בְּהִשָּׁפְטו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ֹ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b="1" baseline="30000" dirty="0">
                <a:solidFill>
                  <a:srgbClr val="00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 Neue" panose="02000503000000020004" pitchFamily="2" charset="0"/>
              </a:rPr>
              <a:t>‎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Helvetica Neue" panose="02000503000000020004" pitchFamily="2" charset="0"/>
              </a:rPr>
              <a:t>34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‏</a:t>
            </a:r>
            <a:r>
              <a:rPr lang="he-IL" sz="2000" dirty="0" err="1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קַ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וֵּה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אֶל־יְהוָה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וּשְׁמֹר דַּרְכּוֹ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וִירוֹמִמְךָ לָרֶשֶׁת אָרֶץ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בְּהִכָּרֵת רְשָׁעִים תִּרְאֶה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b="1" baseline="30000" dirty="0">
                <a:solidFill>
                  <a:srgbClr val="00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 Neue" panose="02000503000000020004" pitchFamily="2" charset="0"/>
              </a:rPr>
              <a:t>‎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Helvetica Neue" panose="02000503000000020004" pitchFamily="2" charset="0"/>
              </a:rPr>
              <a:t>35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‏</a:t>
            </a:r>
            <a:r>
              <a:rPr lang="he-IL" sz="20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רָ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אִיתִי רָשָׁע עָרִיץ</a:t>
            </a:r>
            <a:r>
              <a:rPr lang="he-IL" sz="2000" baseline="30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‎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וּמִתְעָרֶה כְּאֶזְרָח רַעֲנָן</a:t>
            </a:r>
            <a:r>
              <a:rPr lang="he-IL" sz="2000" baseline="30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‎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b="1" baseline="30000" dirty="0">
                <a:solidFill>
                  <a:srgbClr val="00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 Neue" panose="02000503000000020004" pitchFamily="2" charset="0"/>
              </a:rPr>
              <a:t>‎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Helvetica Neue" panose="02000503000000020004" pitchFamily="2" charset="0"/>
              </a:rPr>
              <a:t>36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‏וַיַּעֲבֹר</a:t>
            </a:r>
            <a:r>
              <a:rPr lang="he-IL" sz="2000" baseline="30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‎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וְהִנֵּה אֵינֶנּוּ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וָאֲבַקְשֵׁהו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ּ וְלֹא נִמְצָא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b="1" baseline="30000" dirty="0">
                <a:solidFill>
                  <a:srgbClr val="00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 Neue" panose="02000503000000020004" pitchFamily="2" charset="0"/>
              </a:rPr>
              <a:t>‎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Helvetica Neue" panose="02000503000000020004" pitchFamily="2" charset="0"/>
              </a:rPr>
              <a:t>37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‏</a:t>
            </a:r>
            <a:r>
              <a:rPr lang="he-IL" sz="20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שְׁ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מָר־תָּם</a:t>
            </a:r>
            <a:r>
              <a:rPr lang="he-IL" sz="2000" baseline="30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‎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וּרְאֵה</a:t>
            </a:r>
            <a:r>
              <a:rPr lang="he-IL" sz="2000" baseline="30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‎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‏ יָשָׁר</a:t>
            </a:r>
            <a:r>
              <a:rPr lang="he-IL" sz="2000" baseline="30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‎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‏ </a:t>
            </a:r>
            <a:r>
              <a:rPr lang="he-IL" sz="2000" dirty="0" err="1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כִּי־אַחֲרִית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לְאִישׁ שָׁלוֹם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b="1" baseline="30000" dirty="0">
                <a:solidFill>
                  <a:srgbClr val="00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 Neue" panose="02000503000000020004" pitchFamily="2" charset="0"/>
              </a:rPr>
              <a:t>‎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BlokTextu 12">
            <a:extLst>
              <a:ext uri="{FF2B5EF4-FFF2-40B4-BE49-F238E27FC236}">
                <a16:creationId xmlns:a16="http://schemas.microsoft.com/office/drawing/2014/main" id="{8A380832-2A73-5A63-AC3C-4AF70812EB47}"/>
              </a:ext>
            </a:extLst>
          </p:cNvPr>
          <p:cNvSpPr txBox="1"/>
          <p:nvPr/>
        </p:nvSpPr>
        <p:spPr>
          <a:xfrm>
            <a:off x="-72548" y="76023"/>
            <a:ext cx="2455617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sk-SK" sz="20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Helvetica Neue" panose="02000503000000020004" pitchFamily="2" charset="0"/>
              </a:rPr>
              <a:t>38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‏וּפֹשְׁעִים נִשְׁמְדוּ יַחְדָּו </a:t>
            </a:r>
            <a:endParaRPr lang="sk-SK" sz="2000" dirty="0">
              <a:solidFill>
                <a:srgbClr val="393939"/>
              </a:solidFill>
              <a:effectLst/>
              <a:latin typeface="System Fon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אַחֲרִית</a:t>
            </a:r>
            <a:r>
              <a:rPr lang="he-IL" sz="2000" baseline="30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‎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רְשָׁעִים נִכְרָתָה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b="1" baseline="30000" dirty="0">
                <a:solidFill>
                  <a:srgbClr val="00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 Neue" panose="02000503000000020004" pitchFamily="2" charset="0"/>
              </a:rPr>
              <a:t>‎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Helvetica Neue" panose="02000503000000020004" pitchFamily="2" charset="0"/>
              </a:rPr>
              <a:t>39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וּ</a:t>
            </a:r>
            <a:r>
              <a:rPr lang="he-IL" sz="20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תְ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שׁוּעַת</a:t>
            </a:r>
            <a:r>
              <a:rPr lang="he-IL" sz="2000" baseline="30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‎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צַדִּיקִים מֵיְהוָה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מָעוּזָּם בְּעֵת צָרָה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b="1" baseline="30000" dirty="0">
                <a:solidFill>
                  <a:srgbClr val="00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 Neue" panose="02000503000000020004" pitchFamily="2" charset="0"/>
              </a:rPr>
              <a:t>‎</a:t>
            </a:r>
            <a:r>
              <a:rPr lang="sk-SK" sz="2000" baseline="30000" dirty="0">
                <a:solidFill>
                  <a:srgbClr val="00B0F0"/>
                </a:solidFill>
                <a:effectLst/>
                <a:latin typeface="Helvetica Neue" panose="02000503000000020004" pitchFamily="2" charset="0"/>
                <a:ea typeface="Calibri" panose="020F0502020204030204" pitchFamily="34" charset="0"/>
                <a:cs typeface="Helvetica Neue" panose="02000503000000020004" pitchFamily="2" charset="0"/>
              </a:rPr>
              <a:t>40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וַיַּעְזְרֵם יְהוָה וַיְפַלְּטֵם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יְפַלְּטֵם</a:t>
            </a:r>
            <a:r>
              <a:rPr lang="he-IL" sz="2000" baseline="300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stem Font"/>
              </a:rPr>
              <a:t>‎</a:t>
            </a:r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‏ מֵרְשָׁעִים וְיוֹשִׁיעֵם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he-IL" sz="2000" dirty="0">
                <a:solidFill>
                  <a:srgbClr val="393939"/>
                </a:solidFill>
                <a:effectLst/>
                <a:latin typeface="System Font"/>
                <a:ea typeface="Calibri" panose="020F0502020204030204" pitchFamily="34" charset="0"/>
                <a:cs typeface="Times New Roman" panose="02020603050405020304" pitchFamily="18" charset="0"/>
              </a:rPr>
              <a:t> כִּי־חָסוּ בוֹ</a:t>
            </a:r>
            <a:endParaRPr lang="sk-S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939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1C1544-1C4A-BC30-83A4-5961AD008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7581"/>
          </a:xfrm>
        </p:spPr>
        <p:txBody>
          <a:bodyPr>
            <a:normAutofit/>
          </a:bodyPr>
          <a:lstStyle/>
          <a:p>
            <a:r>
              <a:rPr lang="sk-SK" sz="4000" dirty="0">
                <a:solidFill>
                  <a:srgbClr val="393939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1) Ž 37</a:t>
            </a:r>
            <a:endParaRPr lang="sk-SK" sz="40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08DC5C5-266E-313A-D068-9B73F85F1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252095"/>
            <a:r>
              <a:rPr lang="sk-SK" sz="3000" dirty="0">
                <a:solidFill>
                  <a:srgbClr val="39393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sk-SK" sz="30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krostichický</a:t>
            </a:r>
          </a:p>
          <a:p>
            <a:pPr indent="252095"/>
            <a:r>
              <a:rPr lang="sk-SK" sz="30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veľa imperatívov, particípií, neslovesných viet</a:t>
            </a:r>
          </a:p>
          <a:p>
            <a:pPr indent="252095"/>
            <a:r>
              <a:rPr lang="sk-SK" sz="30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má charakter múdro-slovnej inštrukcie</a:t>
            </a:r>
            <a:endParaRPr lang="sk-SK" sz="30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52095"/>
            <a:r>
              <a:rPr lang="sk-SK" sz="30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na prvý pohľad by lepšie zapadol do Knihy Prísloví</a:t>
            </a:r>
            <a:endParaRPr lang="sk-SK" sz="30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7219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>
            <a:extLst>
              <a:ext uri="{FF2B5EF4-FFF2-40B4-BE49-F238E27FC236}">
                <a16:creationId xmlns:a16="http://schemas.microsoft.com/office/drawing/2014/main" id="{CDC6CFEC-53F4-99DF-BB36-9D4599BB669F}"/>
              </a:ext>
            </a:extLst>
          </p:cNvPr>
          <p:cNvSpPr txBox="1"/>
          <p:nvPr/>
        </p:nvSpPr>
        <p:spPr>
          <a:xfrm>
            <a:off x="2414000" y="720566"/>
            <a:ext cx="7364000" cy="5416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9580"/>
            <a:r>
              <a:rPr lang="sk-SK" sz="28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Iný je prípad toho, kto sa celkom oddáva</a:t>
            </a:r>
            <a:endParaRPr lang="sk-SK" sz="28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49580"/>
            <a:r>
              <a:rPr lang="sk-SK" sz="28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premýšľaniu o zákone Najvyššieho.</a:t>
            </a:r>
            <a:endParaRPr lang="sk-SK" sz="28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49580"/>
            <a:r>
              <a:rPr lang="sk-SK" sz="28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Pevne si zaumieni </a:t>
            </a:r>
            <a:r>
              <a:rPr lang="sk-SK" sz="2800" dirty="0">
                <a:solidFill>
                  <a:srgbClr val="FFC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vstať včasráno</a:t>
            </a:r>
            <a:endParaRPr lang="sk-SK" sz="28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49580"/>
            <a:r>
              <a:rPr lang="sk-SK" sz="28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sk-SK" sz="2800" dirty="0">
                <a:solidFill>
                  <a:srgbClr val="FFC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upriamiť srdce na Pána</a:t>
            </a:r>
            <a:r>
              <a:rPr lang="sk-SK" sz="28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ktorý ho stvoril,</a:t>
            </a:r>
            <a:endParaRPr lang="sk-SK" sz="28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49580"/>
            <a:r>
              <a:rPr lang="sk-SK" sz="28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 </a:t>
            </a:r>
            <a:r>
              <a:rPr lang="sk-SK" sz="2800" dirty="0">
                <a:solidFill>
                  <a:srgbClr val="FFC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prosbami </a:t>
            </a:r>
            <a:r>
              <a:rPr lang="sk-SK" sz="28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sa obráti na Najvyššieho;</a:t>
            </a:r>
            <a:endParaRPr lang="sk-SK" sz="28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49580"/>
            <a:r>
              <a:rPr lang="sk-SK" sz="28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ústa otvorí </a:t>
            </a:r>
            <a:r>
              <a:rPr lang="sk-SK" sz="2800" dirty="0">
                <a:solidFill>
                  <a:srgbClr val="FFC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 modlitbe</a:t>
            </a:r>
            <a:endParaRPr lang="sk-SK" sz="28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49580"/>
            <a:r>
              <a:rPr lang="sk-SK" sz="28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sk-SK" sz="2800" dirty="0">
                <a:solidFill>
                  <a:srgbClr val="FFC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bude prosiť </a:t>
            </a:r>
            <a:r>
              <a:rPr lang="sk-SK" sz="28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 odpustenie svojich hriechov.</a:t>
            </a:r>
            <a:endParaRPr lang="sk-SK" sz="28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49580"/>
            <a:r>
              <a:rPr lang="sk-SK" sz="28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Ak to bude chcieť veľký Pán,</a:t>
            </a:r>
            <a:endParaRPr lang="sk-SK" sz="28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49580"/>
            <a:r>
              <a:rPr lang="sk-SK" sz="2800" dirty="0">
                <a:solidFill>
                  <a:srgbClr val="FFC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naplní ho </a:t>
            </a:r>
            <a:r>
              <a:rPr lang="sk-SK" sz="28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duchom rozumnosti;</a:t>
            </a:r>
            <a:endParaRPr lang="sk-SK" sz="28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49580"/>
            <a:r>
              <a:rPr lang="sk-SK" sz="28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ten muž ako dážď spustí slová svojej múdrosti</a:t>
            </a:r>
            <a:endParaRPr lang="sk-SK" sz="28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49580">
              <a:spcAft>
                <a:spcPts val="1200"/>
              </a:spcAft>
            </a:pPr>
            <a:r>
              <a:rPr lang="sk-SK" sz="28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sk-SK" sz="2800" dirty="0">
                <a:solidFill>
                  <a:srgbClr val="FFC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 modlitbe </a:t>
            </a:r>
            <a:r>
              <a:rPr lang="sk-SK" sz="28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bude oslavovať Pána.</a:t>
            </a:r>
          </a:p>
          <a:p>
            <a:pPr marL="449580"/>
            <a:r>
              <a:rPr lang="sk-SK" dirty="0">
                <a:solidFill>
                  <a:srgbClr val="39393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sk-SK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</a:rPr>
              <a:t>Sir 38,34c.d; 39,5-6</a:t>
            </a:r>
            <a:r>
              <a:rPr lang="sk-SK" dirty="0">
                <a:effectLst/>
                <a:latin typeface="+mj-lt"/>
              </a:rPr>
              <a:t> </a:t>
            </a:r>
            <a:r>
              <a:rPr lang="sk-SK" dirty="0">
                <a:solidFill>
                  <a:srgbClr val="393939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sk-SK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092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>
            <a:extLst>
              <a:ext uri="{FF2B5EF4-FFF2-40B4-BE49-F238E27FC236}">
                <a16:creationId xmlns:a16="http://schemas.microsoft.com/office/drawing/2014/main" id="{F074AACF-7E6D-3D68-352E-2A17869C656D}"/>
              </a:ext>
            </a:extLst>
          </p:cNvPr>
          <p:cNvSpPr txBox="1"/>
          <p:nvPr/>
        </p:nvSpPr>
        <p:spPr>
          <a:xfrm>
            <a:off x="6096000" y="1274564"/>
            <a:ext cx="4268244" cy="43088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he-IL" sz="32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הודו </a:t>
            </a:r>
            <a:r>
              <a:rPr lang="he-IL" sz="3200" dirty="0" err="1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לייי</a:t>
            </a:r>
            <a:r>
              <a:rPr lang="he-IL" sz="32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כי טוב</a:t>
            </a:r>
            <a:endParaRPr lang="sk-SK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/>
            <a:r>
              <a:rPr lang="he-IL" sz="32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כי לעולם חסדו</a:t>
            </a:r>
            <a:endParaRPr lang="sk-SK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/>
            <a:r>
              <a:rPr lang="he-IL" sz="32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הודו לאל התשבחות</a:t>
            </a:r>
            <a:endParaRPr lang="sk-SK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/>
            <a:r>
              <a:rPr lang="he-IL" sz="32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כי לעולם חסדו</a:t>
            </a:r>
            <a:endParaRPr lang="sk-SK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/>
            <a:r>
              <a:rPr lang="he-IL" sz="32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הודו לשומר ישראל</a:t>
            </a:r>
            <a:endParaRPr lang="sk-SK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/>
            <a:r>
              <a:rPr lang="he-IL" sz="3200" dirty="0">
                <a:solidFill>
                  <a:srgbClr val="39393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כי לעולם חסדו</a:t>
            </a:r>
            <a:endParaRPr lang="sk-SK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/>
            <a:r>
              <a:rPr lang="sk-SK" sz="3200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[...]</a:t>
            </a:r>
          </a:p>
          <a:p>
            <a:pPr algn="r"/>
            <a:endParaRPr lang="sk-SK" sz="3200" dirty="0">
              <a:solidFill>
                <a:srgbClr val="393939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/>
            <a:r>
              <a:rPr lang="sk-SK" dirty="0">
                <a:solidFill>
                  <a:srgbClr val="39393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(Sir 51)</a:t>
            </a:r>
            <a:endParaRPr lang="sk-SK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198E9ACB-F348-0D98-741E-6F405D92F72F}"/>
              </a:ext>
            </a:extLst>
          </p:cNvPr>
          <p:cNvSpPr txBox="1"/>
          <p:nvPr/>
        </p:nvSpPr>
        <p:spPr>
          <a:xfrm>
            <a:off x="907784" y="1274564"/>
            <a:ext cx="5438284" cy="33393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300"/>
              </a:spcAft>
            </a:pPr>
            <a:r>
              <a:rPr lang="sk-SK" sz="2800" dirty="0">
                <a:latin typeface="+mj-lt"/>
              </a:rPr>
              <a:t>Oslavujte Pána, lebo je dobrý,</a:t>
            </a:r>
          </a:p>
          <a:p>
            <a:pPr>
              <a:spcAft>
                <a:spcPts val="300"/>
              </a:spcAft>
            </a:pPr>
            <a:r>
              <a:rPr lang="sk-SK" sz="2800" dirty="0">
                <a:latin typeface="+mj-lt"/>
              </a:rPr>
              <a:t>lebo jeho milosrdenstvo trvá naveky.</a:t>
            </a:r>
          </a:p>
          <a:p>
            <a:pPr>
              <a:spcAft>
                <a:spcPts val="300"/>
              </a:spcAft>
            </a:pPr>
            <a:r>
              <a:rPr lang="sk-SK" sz="2800" dirty="0">
                <a:latin typeface="+mj-lt"/>
              </a:rPr>
              <a:t>Oslavujte Pána vy, čo ho chválite,</a:t>
            </a:r>
          </a:p>
          <a:p>
            <a:pPr>
              <a:spcAft>
                <a:spcPts val="300"/>
              </a:spcAft>
            </a:pPr>
            <a:r>
              <a:rPr lang="sk-SK" sz="2800" dirty="0">
                <a:latin typeface="+mj-lt"/>
              </a:rPr>
              <a:t>lebo jeho milosrdenstvo trvá naveky.</a:t>
            </a:r>
          </a:p>
          <a:p>
            <a:pPr>
              <a:spcAft>
                <a:spcPts val="300"/>
              </a:spcAft>
            </a:pPr>
            <a:r>
              <a:rPr lang="sk-SK" sz="2800" dirty="0">
                <a:latin typeface="+mj-lt"/>
              </a:rPr>
              <a:t>Oslavujte toho, čo chráni Izraela,</a:t>
            </a:r>
          </a:p>
          <a:p>
            <a:pPr>
              <a:spcAft>
                <a:spcPts val="300"/>
              </a:spcAft>
            </a:pPr>
            <a:r>
              <a:rPr lang="sk-SK" sz="2800" dirty="0">
                <a:latin typeface="+mj-lt"/>
              </a:rPr>
              <a:t>lebo jeho milosrdenstvo trvá naveky</a:t>
            </a:r>
          </a:p>
          <a:p>
            <a:r>
              <a:rPr lang="sk-SK" sz="2800" dirty="0">
                <a:latin typeface="+mj-lt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093428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8CC3AC-36B0-C0C7-63F4-82802B717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7235"/>
          </a:xfrm>
        </p:spPr>
        <p:txBody>
          <a:bodyPr>
            <a:normAutofit/>
          </a:bodyPr>
          <a:lstStyle/>
          <a:p>
            <a:r>
              <a:rPr lang="sk-SK" sz="4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lang="sk-SK" sz="40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evocionalizácia</a:t>
            </a:r>
            <a:r>
              <a:rPr lang="sk-SK" sz="4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sk-SK" sz="40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múdroslovnej</a:t>
            </a:r>
            <a:r>
              <a:rPr lang="sk-SK" sz="4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) inštrukcie:</a:t>
            </a:r>
            <a:endParaRPr lang="sk-SK" sz="40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6787B6-7FFB-965D-ECF9-14D20C2A5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9811"/>
            <a:ext cx="10515600" cy="94723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sk-SK" sz="25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cvičenie vo </a:t>
            </a:r>
            <a:r>
              <a:rPr lang="sk-SK" sz="2500" i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formovaní vlastnej identity</a:t>
            </a:r>
            <a:endParaRPr lang="sk-SK" sz="2500" i="1" dirty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k-SK" sz="25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skrze </a:t>
            </a:r>
            <a:r>
              <a:rPr lang="sk-SK" sz="2500" i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prax zbožnosti</a:t>
            </a:r>
            <a:r>
              <a:rPr lang="sk-SK" sz="25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a teda</a:t>
            </a:r>
            <a:r>
              <a:rPr lang="sk-SK" sz="25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skrze </a:t>
            </a:r>
            <a:r>
              <a:rPr lang="sk-SK" sz="2500" i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modlitbu</a:t>
            </a:r>
            <a:endParaRPr lang="sk-SK" sz="2500" i="1" dirty="0">
              <a:latin typeface="+mj-lt"/>
            </a:endParaRP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19D9CCDA-3415-DC20-3CD6-79D815B0CA5F}"/>
              </a:ext>
            </a:extLst>
          </p:cNvPr>
          <p:cNvSpPr txBox="1"/>
          <p:nvPr/>
        </p:nvSpPr>
        <p:spPr>
          <a:xfrm>
            <a:off x="838200" y="2603853"/>
            <a:ext cx="383598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500" dirty="0">
                <a:latin typeface="+mj-lt"/>
              </a:rPr>
              <a:t>pevný postoj</a:t>
            </a:r>
          </a:p>
          <a:p>
            <a:r>
              <a:rPr lang="sk-SK" sz="2500" dirty="0">
                <a:latin typeface="+mj-lt"/>
              </a:rPr>
              <a:t>hoci sa zdá, že zlý má navrch</a:t>
            </a: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53F6279B-AECD-9B25-143D-8A5FAB694496}"/>
              </a:ext>
            </a:extLst>
          </p:cNvPr>
          <p:cNvSpPr txBox="1"/>
          <p:nvPr/>
        </p:nvSpPr>
        <p:spPr>
          <a:xfrm>
            <a:off x="838200" y="3945843"/>
            <a:ext cx="8815234" cy="24468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500" dirty="0">
                <a:latin typeface="+mj-lt"/>
              </a:rPr>
              <a:t>Ž 37</a:t>
            </a:r>
          </a:p>
          <a:p>
            <a:r>
              <a:rPr lang="sk-SK" sz="2500" dirty="0">
                <a:latin typeface="+mj-lt"/>
              </a:rPr>
              <a:t>Veľké povzbudenie „chudobného/utláčaného“ (</a:t>
            </a:r>
            <a:r>
              <a:rPr lang="he-IL" sz="2500" dirty="0" err="1">
                <a:latin typeface="+mj-lt"/>
                <a:cs typeface="+mj-cs"/>
              </a:rPr>
              <a:t>עֲנָוִים</a:t>
            </a:r>
            <a:r>
              <a:rPr lang="sk-SK" sz="2500" dirty="0">
                <a:latin typeface="+mj-lt"/>
              </a:rPr>
              <a:t>) Izraelitu k</a:t>
            </a:r>
          </a:p>
          <a:p>
            <a:r>
              <a:rPr lang="sk-SK" sz="2500" dirty="0">
                <a:latin typeface="+mj-lt"/>
              </a:rPr>
              <a:t>- dôvere</a:t>
            </a:r>
          </a:p>
          <a:p>
            <a:r>
              <a:rPr lang="sk-SK" sz="2500" dirty="0">
                <a:latin typeface="+mj-lt"/>
              </a:rPr>
              <a:t>- trpezlivosti</a:t>
            </a:r>
          </a:p>
          <a:p>
            <a:r>
              <a:rPr lang="sk-SK" sz="2500" dirty="0">
                <a:latin typeface="+mj-lt"/>
              </a:rPr>
              <a:t>- integrite</a:t>
            </a:r>
          </a:p>
          <a:p>
            <a:r>
              <a:rPr lang="sk-SK" sz="2500" dirty="0">
                <a:effectLst/>
                <a:latin typeface="+mj-lt"/>
                <a:ea typeface="Calibri" panose="020F0502020204030204" pitchFamily="34" charset="0"/>
              </a:rPr>
              <a:t>uprostred sveta, kde tieto postoje často neponúkajú </a:t>
            </a:r>
            <a:r>
              <a:rPr lang="sk-SK" sz="2500" i="1" dirty="0">
                <a:effectLst/>
                <a:latin typeface="+mj-lt"/>
                <a:ea typeface="Calibri" panose="020F0502020204030204" pitchFamily="34" charset="0"/>
              </a:rPr>
              <a:t>žiadnu výhodu</a:t>
            </a:r>
            <a:r>
              <a:rPr lang="sk-SK" sz="2500" i="1" dirty="0">
                <a:effectLst/>
                <a:latin typeface="+mj-lt"/>
              </a:rPr>
              <a:t> </a:t>
            </a:r>
            <a:endParaRPr lang="sk-SK" sz="25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71232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369B4E-15FC-33A4-0173-68618901B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7582"/>
          </a:xfrm>
        </p:spPr>
        <p:txBody>
          <a:bodyPr>
            <a:normAutofit/>
          </a:bodyPr>
          <a:lstStyle/>
          <a:p>
            <a:r>
              <a:rPr lang="sk-SK" sz="4000" dirty="0">
                <a:solidFill>
                  <a:srgbClr val="393939"/>
                </a:solidFill>
                <a:effectLst/>
                <a:ea typeface="Calibri" panose="020F0502020204030204" pitchFamily="34" charset="0"/>
              </a:rPr>
              <a:t>Dva spôsoby lektúry Ž 37 v dejinách výkladu</a:t>
            </a:r>
            <a:r>
              <a:rPr lang="sk-SK" sz="4000" dirty="0">
                <a:effectLst/>
              </a:rPr>
              <a:t> </a:t>
            </a:r>
            <a:endParaRPr lang="sk-SK" sz="40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C67D73D-8CD0-2143-98DD-700A5D38D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747"/>
            <a:ext cx="10515600" cy="10804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5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</a:rPr>
              <a:t>1) sektársky</a:t>
            </a:r>
          </a:p>
          <a:p>
            <a:pPr marL="0" indent="0">
              <a:buNone/>
            </a:pPr>
            <a:r>
              <a:rPr lang="sk-SK" sz="2500" dirty="0">
                <a:solidFill>
                  <a:srgbClr val="393939"/>
                </a:solidFill>
                <a:effectLst/>
                <a:latin typeface="+mj-lt"/>
                <a:ea typeface="Calibri" panose="020F0502020204030204" pitchFamily="34" charset="0"/>
              </a:rPr>
              <a:t>2) zbožný (duchovný/existenciálny)</a:t>
            </a:r>
            <a:endParaRPr lang="sk-SK" sz="2500" dirty="0">
              <a:latin typeface="+mj-lt"/>
            </a:endParaRP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E0D67520-AB59-5FA2-4AF4-8C45CE486149}"/>
              </a:ext>
            </a:extLst>
          </p:cNvPr>
          <p:cNvSpPr txBox="1"/>
          <p:nvPr/>
        </p:nvSpPr>
        <p:spPr>
          <a:xfrm>
            <a:off x="838200" y="2714971"/>
            <a:ext cx="5998758" cy="22929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Aft>
                <a:spcPts val="600"/>
              </a:spcAft>
              <a:buAutoNum type="arabicParenR"/>
            </a:pPr>
            <a:r>
              <a:rPr lang="sk-SK" sz="2500" dirty="0">
                <a:latin typeface="+mj-lt"/>
              </a:rPr>
              <a:t>Sektársky</a:t>
            </a:r>
          </a:p>
          <a:p>
            <a:pPr marL="342900" indent="-342900">
              <a:buFontTx/>
              <a:buChar char="-"/>
            </a:pPr>
            <a:r>
              <a:rPr lang="sk-SK" sz="2200" dirty="0">
                <a:latin typeface="+mj-lt"/>
                <a:cs typeface="Arial" panose="020B0604020202020204" pitchFamily="34" charset="0"/>
              </a:rPr>
              <a:t>p</a:t>
            </a: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rvá exegéza Ž 37: </a:t>
            </a:r>
            <a:r>
              <a:rPr lang="sk-SK" sz="22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pešer</a:t>
            </a: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4QpPs</a:t>
            </a:r>
            <a:r>
              <a:rPr lang="sk-SK" sz="2200" baseline="300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</a:p>
          <a:p>
            <a:pPr marL="342900" indent="-342900">
              <a:buFontTx/>
              <a:buChar char="-"/>
            </a:pPr>
            <a:r>
              <a:rPr lang="sk-SK" sz="2200" dirty="0">
                <a:effectLst/>
                <a:latin typeface="+mj-lt"/>
                <a:ea typeface="Calibri" panose="020F0502020204030204" pitchFamily="34" charset="0"/>
              </a:rPr>
              <a:t>stotožňuje chudobného s komunitou vyvolených</a:t>
            </a:r>
            <a:endParaRPr lang="sk-SK" sz="2200" dirty="0">
              <a:latin typeface="+mj-lt"/>
              <a:ea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sk-SK" sz="2200" dirty="0">
                <a:effectLst/>
                <a:latin typeface="+mj-lt"/>
                <a:ea typeface="Calibri" panose="020F0502020204030204" pitchFamily="34" charset="0"/>
              </a:rPr>
              <a:t>zdôrazňuje ich </a:t>
            </a:r>
            <a:r>
              <a:rPr lang="sk-SK" sz="2200" i="1" dirty="0">
                <a:effectLst/>
                <a:latin typeface="+mj-lt"/>
                <a:ea typeface="Calibri" panose="020F0502020204030204" pitchFamily="34" charset="0"/>
              </a:rPr>
              <a:t>vyvolenie</a:t>
            </a:r>
            <a:r>
              <a:rPr lang="sk-SK" sz="2200" dirty="0">
                <a:effectLst/>
                <a:latin typeface="+mj-lt"/>
                <a:ea typeface="Calibri" panose="020F0502020204030204" pitchFamily="34" charset="0"/>
              </a:rPr>
              <a:t> a </a:t>
            </a:r>
            <a:r>
              <a:rPr lang="sk-SK" sz="2200" i="1" dirty="0">
                <a:effectLst/>
                <a:latin typeface="+mj-lt"/>
                <a:ea typeface="Calibri" panose="020F0502020204030204" pitchFamily="34" charset="0"/>
              </a:rPr>
              <a:t>identitu skupiny</a:t>
            </a:r>
            <a:endParaRPr lang="sk-SK" sz="2200" i="1" dirty="0">
              <a:latin typeface="+mj-lt"/>
              <a:ea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sk-SK" sz="22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ociologický rozmer</a:t>
            </a:r>
          </a:p>
          <a:p>
            <a:endParaRPr lang="sk-SK" sz="2500" dirty="0">
              <a:latin typeface="+mj-lt"/>
            </a:endParaRP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7B5CD936-ADC4-8123-BD0D-1A064351421C}"/>
              </a:ext>
            </a:extLst>
          </p:cNvPr>
          <p:cNvSpPr txBox="1"/>
          <p:nvPr/>
        </p:nvSpPr>
        <p:spPr>
          <a:xfrm>
            <a:off x="838200" y="4985127"/>
            <a:ext cx="6563913" cy="14927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500" dirty="0">
                <a:latin typeface="+mj-lt"/>
              </a:rPr>
              <a:t>2) Zbožný (</a:t>
            </a:r>
            <a:r>
              <a:rPr lang="sk-SK" sz="2500" dirty="0">
                <a:effectLst/>
                <a:latin typeface="+mj-lt"/>
                <a:ea typeface="Calibri" panose="020F0502020204030204" pitchFamily="34" charset="0"/>
              </a:rPr>
              <a:t>duchovný/existenciálny</a:t>
            </a:r>
            <a:r>
              <a:rPr lang="sk-SK" sz="2500" dirty="0">
                <a:latin typeface="+mj-lt"/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sk-SK" sz="2200" dirty="0">
                <a:effectLst/>
                <a:latin typeface="+mj-lt"/>
                <a:ea typeface="Calibri" panose="020F0502020204030204" pitchFamily="34" charset="0"/>
              </a:rPr>
              <a:t>zdôrazňuje </a:t>
            </a:r>
            <a:r>
              <a:rPr lang="sk-SK" sz="2200" i="1" dirty="0">
                <a:effectLst/>
                <a:latin typeface="+mj-lt"/>
                <a:ea typeface="Calibri" panose="020F0502020204030204" pitchFamily="34" charset="0"/>
              </a:rPr>
              <a:t>etiku</a:t>
            </a:r>
            <a:r>
              <a:rPr lang="sk-SK" sz="2200" dirty="0">
                <a:effectLst/>
                <a:latin typeface="+mj-lt"/>
                <a:ea typeface="Calibri" panose="020F0502020204030204" pitchFamily="34" charset="0"/>
              </a:rPr>
              <a:t> a </a:t>
            </a:r>
            <a:r>
              <a:rPr lang="sk-SK" sz="2200" i="1" dirty="0">
                <a:effectLst/>
                <a:latin typeface="+mj-lt"/>
                <a:ea typeface="Calibri" panose="020F0502020204030204" pitchFamily="34" charset="0"/>
              </a:rPr>
              <a:t>činnosť</a:t>
            </a:r>
            <a:r>
              <a:rPr lang="sk-SK" sz="2200" dirty="0">
                <a:effectLst/>
                <a:latin typeface="+mj-lt"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sk-SK" sz="2200" dirty="0">
                <a:latin typeface="+mj-lt"/>
              </a:rPr>
              <a:t>Identikit chudobného/utláčaného: </a:t>
            </a:r>
            <a:r>
              <a:rPr lang="sk-SK" sz="2200" i="1" dirty="0">
                <a:latin typeface="+mj-lt"/>
              </a:rPr>
              <a:t>spravodlivá činnosť</a:t>
            </a:r>
          </a:p>
          <a:p>
            <a:pPr marL="285750" indent="-285750">
              <a:buFontTx/>
              <a:buChar char="-"/>
            </a:pPr>
            <a:r>
              <a:rPr lang="sk-SK" sz="2200" dirty="0" err="1">
                <a:latin typeface="+mj-lt"/>
              </a:rPr>
              <a:t>Lutherov</a:t>
            </a:r>
            <a:r>
              <a:rPr lang="sk-SK" sz="2200" dirty="0">
                <a:latin typeface="+mj-lt"/>
              </a:rPr>
              <a:t> komentár</a:t>
            </a:r>
          </a:p>
        </p:txBody>
      </p:sp>
    </p:spTree>
    <p:extLst>
      <p:ext uri="{BB962C8B-B14F-4D97-AF65-F5344CB8AC3E}">
        <p14:creationId xmlns:p14="http://schemas.microsoft.com/office/powerpoint/2010/main" val="600772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914C8A-3E7E-08FA-C9AA-01CF263D7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4639"/>
          </a:xfrm>
        </p:spPr>
        <p:txBody>
          <a:bodyPr>
            <a:normAutofit/>
          </a:bodyPr>
          <a:lstStyle/>
          <a:p>
            <a:r>
              <a:rPr lang="sk-SK" sz="4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Kto sú chudobní</a:t>
            </a:r>
            <a:r>
              <a:rPr lang="sk-SK" sz="4000" dirty="0"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he-IL" sz="4000" dirty="0" err="1">
                <a:cs typeface="+mj-cs"/>
              </a:rPr>
              <a:t>עֲנָוִים</a:t>
            </a:r>
            <a:r>
              <a:rPr lang="sk-SK" sz="4000" dirty="0"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sk-SK" sz="4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Ž 37?</a:t>
            </a:r>
            <a:endParaRPr lang="sk-SK" sz="40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C13384D-442C-D087-A5C0-58BDA77DA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3873"/>
            <a:ext cx="10515600" cy="3410254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sk-SK" sz="2500" dirty="0">
                <a:latin typeface="+mj-lt"/>
              </a:rPr>
              <a:t>Ďalšie </a:t>
            </a:r>
            <a:r>
              <a:rPr lang="sk-SK" sz="2500" dirty="0">
                <a:solidFill>
                  <a:srgbClr val="FF0000"/>
                </a:solidFill>
                <a:latin typeface="+mj-lt"/>
              </a:rPr>
              <a:t>(7)</a:t>
            </a:r>
            <a:r>
              <a:rPr lang="sk-SK" sz="2500" dirty="0">
                <a:latin typeface="+mj-lt"/>
              </a:rPr>
              <a:t> označenia:</a:t>
            </a:r>
          </a:p>
          <a:p>
            <a:pPr>
              <a:buFontTx/>
              <a:buChar char="-"/>
            </a:pPr>
            <a:r>
              <a:rPr lang="he-IL" sz="22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קוֵֹי</a:t>
            </a:r>
            <a:r>
              <a:rPr lang="he-IL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יְהוָה</a:t>
            </a: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„tí, čo čakajú na Pána“ (v. 9)</a:t>
            </a:r>
          </a:p>
          <a:p>
            <a:pPr>
              <a:buFontTx/>
              <a:buChar char="-"/>
            </a:pPr>
            <a:r>
              <a:rPr lang="he-IL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מְבֹרָכָיו</a:t>
            </a: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„ním požehnaní“ (v. 22)</a:t>
            </a:r>
          </a:p>
          <a:p>
            <a:pPr>
              <a:buFontTx/>
              <a:buChar char="-"/>
            </a:pPr>
            <a:r>
              <a:rPr lang="he-IL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צַדִּיקִים</a:t>
            </a: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„spravodliví“ (v. 29; aj </a:t>
            </a:r>
            <a:r>
              <a:rPr lang="sk-SK" sz="22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vv</a:t>
            </a: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16.17)</a:t>
            </a:r>
          </a:p>
          <a:p>
            <a:pPr>
              <a:buFontTx/>
              <a:buChar char="-"/>
            </a:pPr>
            <a:r>
              <a:rPr lang="he-IL" sz="22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תְמִימִם</a:t>
            </a:r>
            <a:r>
              <a:rPr lang="sk-SK" sz="2200" dirty="0">
                <a:effectLst/>
                <a:latin typeface="+mj-lt"/>
                <a:ea typeface="Calibri" panose="020F0502020204030204" pitchFamily="34" charset="0"/>
              </a:rPr>
              <a:t> „bez viny/celiství“ (v. 18)</a:t>
            </a:r>
          </a:p>
          <a:p>
            <a:pPr>
              <a:buFontTx/>
              <a:buChar char="-"/>
            </a:pPr>
            <a:r>
              <a:rPr lang="he-IL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חֲסִידָיו</a:t>
            </a:r>
            <a:r>
              <a:rPr lang="sk-SK" sz="2200" dirty="0">
                <a:effectLst/>
                <a:latin typeface="+mj-lt"/>
                <a:ea typeface="Calibri" panose="020F0502020204030204" pitchFamily="34" charset="0"/>
              </a:rPr>
              <a:t> „jeho zbožný“ (v. 28)</a:t>
            </a:r>
            <a:endParaRPr lang="sk-SK" sz="2200" dirty="0">
              <a:latin typeface="+mj-lt"/>
              <a:ea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he-IL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אִישׁ שָׁלוֹם</a:t>
            </a: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„muž integrity“ (v. 37)</a:t>
            </a:r>
          </a:p>
          <a:p>
            <a:pPr>
              <a:buFontTx/>
              <a:buChar char="-"/>
            </a:pPr>
            <a:r>
              <a:rPr lang="he-IL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עָנִי וְאֶבְיוֹן</a:t>
            </a:r>
            <a:r>
              <a:rPr lang="sk-SK" sz="2200" dirty="0">
                <a:effectLst/>
                <a:latin typeface="+mj-lt"/>
                <a:ea typeface="Calibri" panose="020F0502020204030204" pitchFamily="34" charset="0"/>
              </a:rPr>
              <a:t> „bedár a chudobný“ (v. 14)</a:t>
            </a:r>
            <a:endParaRPr lang="sk-SK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sk-SK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054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repeatCount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repeatCount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bldLvl="5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914C8A-3E7E-08FA-C9AA-01CF263D7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4639"/>
          </a:xfrm>
        </p:spPr>
        <p:txBody>
          <a:bodyPr>
            <a:normAutofit/>
          </a:bodyPr>
          <a:lstStyle/>
          <a:p>
            <a:r>
              <a:rPr lang="sk-SK" sz="4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Kto sú chudobní</a:t>
            </a:r>
            <a:r>
              <a:rPr lang="sk-SK" sz="4000" dirty="0"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he-IL" sz="4000" dirty="0" err="1">
                <a:cs typeface="+mj-cs"/>
              </a:rPr>
              <a:t>עֲנָוִים</a:t>
            </a:r>
            <a:r>
              <a:rPr lang="sk-SK" sz="4000" dirty="0"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sk-SK" sz="4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Ž 37?</a:t>
            </a:r>
            <a:endParaRPr lang="sk-SK" sz="4000" dirty="0"/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B18217A1-48F2-753D-F0A8-2ADE581BC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675"/>
            <a:ext cx="10515600" cy="474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5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 čom spočíva </a:t>
            </a:r>
            <a:r>
              <a:rPr lang="sk-SK" sz="25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nádej</a:t>
            </a:r>
            <a:r>
              <a:rPr lang="sk-SK" sz="25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chudobného v Ž 37?</a:t>
            </a: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B414AD72-33CE-424C-B25F-04D5D84716B5}"/>
              </a:ext>
            </a:extLst>
          </p:cNvPr>
          <p:cNvSpPr txBox="1"/>
          <p:nvPr/>
        </p:nvSpPr>
        <p:spPr>
          <a:xfrm>
            <a:off x="838200" y="1770579"/>
            <a:ext cx="5721631" cy="19774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sk-SK" sz="2200" dirty="0">
                <a:latin typeface="+mj-lt"/>
              </a:rPr>
              <a:t>Je dvojaká:</a:t>
            </a:r>
          </a:p>
          <a:p>
            <a:pPr marL="342900" indent="-342900">
              <a:spcAft>
                <a:spcPts val="300"/>
              </a:spcAft>
              <a:buAutoNum type="arabicParenR"/>
            </a:pPr>
            <a:r>
              <a:rPr lang="sk-SK" sz="2200" dirty="0">
                <a:latin typeface="+mj-lt"/>
              </a:rPr>
              <a:t>Nádej v </a:t>
            </a:r>
            <a:r>
              <a:rPr lang="sk-SK" sz="2200" i="1" dirty="0">
                <a:latin typeface="+mj-lt"/>
              </a:rPr>
              <a:t>spravodlivosť</a:t>
            </a:r>
          </a:p>
          <a:p>
            <a:pPr marL="285750" indent="-285750">
              <a:buFontTx/>
              <a:buChar char="-"/>
            </a:pPr>
            <a:r>
              <a:rPr lang="sk-SK" sz="2200" dirty="0">
                <a:latin typeface="+mj-lt"/>
              </a:rPr>
              <a:t>chudobní sú pobádaní k </a:t>
            </a:r>
            <a:r>
              <a:rPr lang="sk-SK" sz="2200" i="1" dirty="0">
                <a:latin typeface="+mj-lt"/>
              </a:rPr>
              <a:t>aktívnej spravodlivosti</a:t>
            </a:r>
          </a:p>
          <a:p>
            <a:pPr marL="742950" lvl="1" indent="-285750">
              <a:buFontTx/>
              <a:buChar char="-"/>
            </a:pPr>
            <a:r>
              <a:rPr lang="sk-SK" sz="2200" dirty="0">
                <a:effectLst/>
                <a:latin typeface="+mj-lt"/>
                <a:ea typeface="Calibri" panose="020F0502020204030204" pitchFamily="34" charset="0"/>
              </a:rPr>
              <a:t>„</a:t>
            </a:r>
            <a:r>
              <a:rPr lang="sk-SK" sz="2200" i="1" dirty="0">
                <a:effectLst/>
                <a:latin typeface="+mj-lt"/>
                <a:ea typeface="Calibri" panose="020F0502020204030204" pitchFamily="34" charset="0"/>
              </a:rPr>
              <a:t>hovoria</a:t>
            </a:r>
            <a:r>
              <a:rPr lang="sk-SK" sz="2200" dirty="0">
                <a:effectLst/>
                <a:latin typeface="+mj-lt"/>
                <a:ea typeface="Calibri" panose="020F0502020204030204" pitchFamily="34" charset="0"/>
              </a:rPr>
              <a:t> spravodlivo“ (v. 30; </a:t>
            </a:r>
            <a:r>
              <a:rPr lang="he-IL" sz="2200" dirty="0">
                <a:effectLst/>
                <a:latin typeface="+mj-lt"/>
                <a:ea typeface="Calibri" panose="020F0502020204030204" pitchFamily="34" charset="0"/>
                <a:cs typeface="+mj-cs"/>
              </a:rPr>
              <a:t>תדבר משׁפט</a:t>
            </a:r>
            <a:r>
              <a:rPr lang="sk-SK" sz="2200" dirty="0">
                <a:effectLst/>
                <a:latin typeface="+mj-lt"/>
                <a:ea typeface="Calibri" panose="020F0502020204030204" pitchFamily="34" charset="0"/>
              </a:rPr>
              <a:t>)</a:t>
            </a:r>
          </a:p>
          <a:p>
            <a:pPr marL="742950" lvl="1" indent="-285750">
              <a:buFontTx/>
              <a:buChar char="-"/>
            </a:pPr>
            <a:r>
              <a:rPr lang="sk-SK" sz="2200" dirty="0">
                <a:latin typeface="+mj-lt"/>
              </a:rPr>
              <a:t>sú vyzývaní k činnosti (mnohé imperatívy)</a:t>
            </a: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799AEC2D-81F4-533B-FAF6-BEC0389D5CA0}"/>
              </a:ext>
            </a:extLst>
          </p:cNvPr>
          <p:cNvSpPr txBox="1"/>
          <p:nvPr/>
        </p:nvSpPr>
        <p:spPr>
          <a:xfrm>
            <a:off x="838200" y="3861285"/>
            <a:ext cx="8696996" cy="8079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300"/>
              </a:spcAft>
            </a:pP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2) Nádej chudobného je intenzívne orientovaná do </a:t>
            </a:r>
            <a:r>
              <a:rPr lang="sk-SK" sz="2200" i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prítomnosti</a:t>
            </a: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i </a:t>
            </a:r>
            <a:r>
              <a:rPr lang="sk-SK" sz="2200" i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budúcnosti</a:t>
            </a:r>
            <a:endParaRPr lang="sk-SK" sz="2200" i="1" dirty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>
              <a:buFontTx/>
              <a:buChar char="-"/>
            </a:pP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„Odvráť sa od zla, konaj dobro a bývaj (</a:t>
            </a:r>
            <a:r>
              <a:rPr lang="he-IL" sz="2200" dirty="0">
                <a:effectLst/>
                <a:latin typeface="+mj-lt"/>
                <a:ea typeface="Calibri" panose="020F0502020204030204" pitchFamily="34" charset="0"/>
                <a:cs typeface="+mj-cs"/>
              </a:rPr>
              <a:t>שְׁכֹן</a:t>
            </a: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) naveky!“</a:t>
            </a:r>
            <a:r>
              <a:rPr lang="sk-SK" sz="22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(v. 27)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4990F58E-39FC-7B2E-AB21-A149C7C0BA79}"/>
              </a:ext>
            </a:extLst>
          </p:cNvPr>
          <p:cNvSpPr txBox="1"/>
          <p:nvPr/>
        </p:nvSpPr>
        <p:spPr>
          <a:xfrm>
            <a:off x="838200" y="4669299"/>
            <a:ext cx="6093912" cy="18235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 orientácii </a:t>
            </a:r>
            <a:r>
              <a:rPr lang="sk-SK" sz="2200" i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do budúcna</a:t>
            </a: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hovoria </a:t>
            </a:r>
            <a:r>
              <a:rPr lang="sk-SK" sz="22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vv</a:t>
            </a: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 9, 11, 29, 34:</a:t>
            </a:r>
            <a:endParaRPr lang="sk-SK" sz="2200" dirty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28650" lvl="1" indent="-171450">
              <a:buFontTx/>
              <a:buChar char="-"/>
            </a:pP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„budú vlastniť krajinu“ (v. 9)</a:t>
            </a:r>
          </a:p>
          <a:p>
            <a:pPr marL="628650" lvl="1" indent="-171450">
              <a:buFontTx/>
              <a:buChar char="-"/>
            </a:pP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„budú vlastniť zem“ (v. 11)</a:t>
            </a:r>
            <a:endParaRPr lang="sk-SK" sz="2200" dirty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28650" lvl="1" indent="-171450">
              <a:buFontTx/>
              <a:buChar char="-"/>
            </a:pP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„budú vlastniť krajinu“ (v. 29)</a:t>
            </a:r>
            <a:endParaRPr lang="sk-SK" sz="2200" dirty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28650" lvl="1" indent="-171450">
              <a:buFontTx/>
              <a:buChar char="-"/>
            </a:pPr>
            <a:r>
              <a:rPr lang="sk-SK" sz="22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„aby si zaujal krajinu“ (v. 34)</a:t>
            </a:r>
          </a:p>
        </p:txBody>
      </p:sp>
    </p:spTree>
    <p:extLst>
      <p:ext uri="{BB962C8B-B14F-4D97-AF65-F5344CB8AC3E}">
        <p14:creationId xmlns:p14="http://schemas.microsoft.com/office/powerpoint/2010/main" val="1909461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4" grpId="0"/>
    </p:bldLst>
  </p:timing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2577</Words>
  <Application>Microsoft Macintosh PowerPoint</Application>
  <PresentationFormat>Širokouhlá</PresentationFormat>
  <Paragraphs>263</Paragraphs>
  <Slides>17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Helvetica Neue</vt:lpstr>
      <vt:lpstr>SBL Hebrew</vt:lpstr>
      <vt:lpstr>System Font</vt:lpstr>
      <vt:lpstr>Times New Roman</vt:lpstr>
      <vt:lpstr>Motív balíka Office</vt:lpstr>
      <vt:lpstr>Žalm 37</vt:lpstr>
      <vt:lpstr>Prezentácia programu PowerPoint</vt:lpstr>
      <vt:lpstr>1) Ž 37</vt:lpstr>
      <vt:lpstr>Prezentácia programu PowerPoint</vt:lpstr>
      <vt:lpstr>Prezentácia programu PowerPoint</vt:lpstr>
      <vt:lpstr>Devocionalizácia (múdroslovnej) inštrukcie:</vt:lpstr>
      <vt:lpstr>Dva spôsoby lektúry Ž 37 v dejinách výkladu </vt:lpstr>
      <vt:lpstr>Kto sú chudobní (עֲנָוִים) Ž 37?</vt:lpstr>
      <vt:lpstr>Kto sú chudobní (עֲנָוִים) Ž 37?</vt:lpstr>
      <vt:lpstr>Kto sú chudobní (עֲנָוִים) Ž 37?</vt:lpstr>
      <vt:lpstr>Prvky štruktúry Ž 37</vt:lpstr>
      <vt:lpstr>Prvky štruktúry Ž 37</vt:lpstr>
      <vt:lpstr>Prvky štruktúry Ž 37</vt:lpstr>
      <vt:lpstr>Prezentácia programu PowerPoint</vt:lpstr>
      <vt:lpstr>Prvky štruktúry Ž 37</vt:lpstr>
      <vt:lpstr>Prvky štruktúry Ž 37</vt:lpstr>
      <vt:lpstr>„Nerozčuľuj sa“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Žalm 37</dc:title>
  <dc:creator>Pavel Prihatny</dc:creator>
  <cp:lastModifiedBy>Pavel Prihatny</cp:lastModifiedBy>
  <cp:revision>15</cp:revision>
  <dcterms:created xsi:type="dcterms:W3CDTF">2023-03-14T13:11:02Z</dcterms:created>
  <dcterms:modified xsi:type="dcterms:W3CDTF">2023-03-17T11:35:17Z</dcterms:modified>
</cp:coreProperties>
</file>