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5" r:id="rId5"/>
    <p:sldId id="326" r:id="rId6"/>
    <p:sldId id="308" r:id="rId7"/>
    <p:sldId id="318" r:id="rId8"/>
    <p:sldId id="319" r:id="rId9"/>
    <p:sldId id="325" r:id="rId10"/>
    <p:sldId id="309" r:id="rId11"/>
    <p:sldId id="321" r:id="rId12"/>
    <p:sldId id="327" r:id="rId13"/>
    <p:sldId id="328" r:id="rId14"/>
    <p:sldId id="329" r:id="rId15"/>
    <p:sldId id="323" r:id="rId16"/>
    <p:sldId id="324" r:id="rId17"/>
    <p:sldId id="322" r:id="rId18"/>
    <p:sldId id="313" r:id="rId19"/>
    <p:sldId id="314" r:id="rId20"/>
    <p:sldId id="315" r:id="rId21"/>
  </p:sldIdLst>
  <p:sldSz cx="12188825" cy="6858000"/>
  <p:notesSz cx="6858000" cy="9144000"/>
  <p:custDataLst>
    <p:tags r:id="rId24"/>
  </p:custDataLst>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9"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78288" autoAdjust="0"/>
  </p:normalViewPr>
  <p:slideViewPr>
    <p:cSldViewPr showGuides="1">
      <p:cViewPr varScale="1">
        <p:scale>
          <a:sx n="58" d="100"/>
          <a:sy n="58" d="100"/>
        </p:scale>
        <p:origin x="-1002" y="-9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2" d="100"/>
          <a:sy n="82" d="100"/>
        </p:scale>
        <p:origin x="203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dirty="0"/>
          </a:p>
        </p:txBody>
      </p:sp>
      <p:sp>
        <p:nvSpPr>
          <p:cNvPr id="3" name="Zástupný dá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2EBEFDB-CBE0-4140-9D2A-566D4C8167FA}" type="datetime1">
              <a:rPr lang="sk-SK" smtClean="0"/>
              <a:pPr rtl="0"/>
              <a:t>15.2.2018</a:t>
            </a:fld>
            <a:endParaRPr lang="sk-SK" dirty="0"/>
          </a:p>
        </p:txBody>
      </p:sp>
      <p:sp>
        <p:nvSpPr>
          <p:cNvPr id="4" name="Zástupná pät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dirty="0"/>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sk-SK" smtClean="0"/>
              <a:pPr rtl="0"/>
              <a:t>‹#›</a:t>
            </a:fld>
            <a:endParaRPr lang="sk-SK" dirty="0"/>
          </a:p>
        </p:txBody>
      </p:sp>
    </p:spTree>
    <p:extLst>
      <p:ext uri="{BB962C8B-B14F-4D97-AF65-F5344CB8AC3E}">
        <p14:creationId xmlns:p14="http://schemas.microsoft.com/office/powerpoint/2010/main" xmlns=""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k-SK" noProof="0" dirty="0"/>
          </a:p>
        </p:txBody>
      </p:sp>
      <p:sp>
        <p:nvSpPr>
          <p:cNvPr id="3" name="Zástupný dá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C067EF5-F59B-4F7D-96C4-7455C5C7B5B9}" type="datetime1">
              <a:rPr lang="sk-SK" noProof="0" smtClean="0"/>
              <a:pPr rtl="0"/>
              <a:t>15.2.2018</a:t>
            </a:fld>
            <a:endParaRPr lang="sk-SK" noProof="0" dirty="0"/>
          </a:p>
        </p:txBody>
      </p:sp>
      <p:sp>
        <p:nvSpPr>
          <p:cNvPr id="4" name="Zástupný obrázok snímk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é poznámky 4"/>
          <p:cNvSpPr>
            <a:spLocks noGrp="1"/>
          </p:cNvSpPr>
          <p:nvPr>
            <p:ph type="body" sz="quarter" idx="3"/>
          </p:nvPr>
        </p:nvSpPr>
        <p:spPr>
          <a:xfrm>
            <a:off x="382589" y="4343400"/>
            <a:ext cx="6092824" cy="4114800"/>
          </a:xfrm>
          <a:prstGeom prst="rect">
            <a:avLst/>
          </a:prstGeom>
        </p:spPr>
        <p:txBody>
          <a:bodyPr vert="horz" lIns="91440" tIns="45720" rIns="91440" bIns="45720" rtlCol="0"/>
          <a:lstStyle/>
          <a:p>
            <a:pPr lvl="0" rtl="0"/>
            <a:r>
              <a:rPr lang="sk-SK" noProof="0" dirty="0" smtClean="0"/>
              <a:t>Kliknutím upravíte štýly predlohy textu</a:t>
            </a:r>
          </a:p>
          <a:p>
            <a:pPr lvl="1" rtl="0"/>
            <a:r>
              <a:rPr lang="sk-SK" noProof="0" dirty="0" smtClean="0"/>
              <a:t>Druhá úroveň</a:t>
            </a:r>
          </a:p>
          <a:p>
            <a:pPr lvl="2" rtl="0"/>
            <a:r>
              <a:rPr lang="sk-SK" noProof="0" dirty="0" smtClean="0"/>
              <a:t>Tretia úroveň</a:t>
            </a:r>
          </a:p>
          <a:p>
            <a:pPr lvl="3" rtl="0"/>
            <a:r>
              <a:rPr lang="sk-SK" noProof="0" dirty="0" smtClean="0"/>
              <a:t>Štvrtá úroveň</a:t>
            </a:r>
          </a:p>
          <a:p>
            <a:pPr lvl="4" rtl="0"/>
            <a:r>
              <a:rPr lang="sk-SK" noProof="0" dirty="0" smtClean="0"/>
              <a:t>Piata úroveň</a:t>
            </a:r>
            <a:endParaRPr lang="sk-SK" noProof="0" dirty="0"/>
          </a:p>
        </p:txBody>
      </p:sp>
      <p:sp>
        <p:nvSpPr>
          <p:cNvPr id="6" name="Zástupná pät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k-SK" noProof="0" dirty="0"/>
          </a:p>
        </p:txBody>
      </p:sp>
      <p:sp>
        <p:nvSpPr>
          <p:cNvPr id="7" name="Zástupné číslo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sk-SK" noProof="0" smtClean="0"/>
              <a:pPr rtl="0"/>
              <a:t>‹#›</a:t>
            </a:fld>
            <a:endParaRPr lang="sk-SK" noProof="0" dirty="0"/>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a:t>
            </a:fld>
            <a:endParaRPr lang="sk-SK" dirty="0"/>
          </a:p>
        </p:txBody>
      </p:sp>
    </p:spTree>
    <p:extLst>
      <p:ext uri="{BB962C8B-B14F-4D97-AF65-F5344CB8AC3E}">
        <p14:creationId xmlns:p14="http://schemas.microsoft.com/office/powerpoint/2010/main" xmlns="" val="57309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aseline="0" dirty="0" smtClean="0"/>
              <a:t>Zdá sa, že takéto „minimálne štandardy“ sa aplikujú aj v iných oblastiach.</a:t>
            </a:r>
          </a:p>
          <a:p>
            <a:r>
              <a:rPr lang="sk-SK" baseline="0" dirty="0" smtClean="0"/>
              <a:t>Manželstvo muža a ženy -  registrované partnerstvo osôb rovnakého pohlavia -  „manželstvo“ osôb rovnakého pohlavia</a:t>
            </a:r>
          </a:p>
          <a:p>
            <a:r>
              <a:rPr lang="sk-SK" baseline="0" dirty="0" smtClean="0"/>
              <a:t>Prípad COMAN C-673/16 pred Súdnym dvorom EÚ v Luxemburgu</a:t>
            </a:r>
          </a:p>
          <a:p>
            <a:r>
              <a:rPr lang="sk-SK" baseline="0" dirty="0" smtClean="0"/>
              <a:t>Rumunský muž sa „zosobášil“ s občanom USA (mužom) v Belgicku. Chcú sa presťahovať do Rumunska, ktorého Ústava zakotvuje manželstvo výhradne pre muža a ženu.</a:t>
            </a:r>
          </a:p>
          <a:p>
            <a:r>
              <a:rPr lang="sk-SK" baseline="0" dirty="0" smtClean="0"/>
              <a:t>Generálny advokát v tomto prípade navrhuje, že Rumunsko je povinné akceptovať tento zväzok (minimálny štandard) pre účely získania trvalého pobytu pre „amerického manžela“.</a:t>
            </a:r>
          </a:p>
          <a:p>
            <a:r>
              <a:rPr lang="sk-SK" baseline="0" dirty="0" smtClean="0"/>
              <a:t>V praxi to však môže viesť k zníženiu celkového „štandardu“ aj napríklad pre účely adopcií detí. Žiaľ, obeťami tohto „znižovania štandardu“ sa stanú najmä deti, čo budeme schopní zaznamenať až po niekoľkých generáciách, tak ako je to aj s dlhodobým vplyvom niektorých chemikálií v potravinách na zdravie občanov.</a:t>
            </a:r>
          </a:p>
          <a:p>
            <a:r>
              <a:rPr lang="sk-SK" baseline="0" dirty="0" smtClean="0"/>
              <a:t>Hoci už dnes vieme rozumne pomenovať a predvídať, že toto nie je správna cesta..</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10</a:t>
            </a:fld>
            <a:endParaRPr lang="sk-SK" dirty="0"/>
          </a:p>
        </p:txBody>
      </p:sp>
    </p:spTree>
    <p:extLst>
      <p:ext uri="{BB962C8B-B14F-4D97-AF65-F5344CB8AC3E}">
        <p14:creationId xmlns:p14="http://schemas.microsoft.com/office/powerpoint/2010/main" xmlns="" val="83369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11</a:t>
            </a:fld>
            <a:endParaRPr lang="sk-SK" dirty="0"/>
          </a:p>
        </p:txBody>
      </p:sp>
    </p:spTree>
    <p:extLst>
      <p:ext uri="{BB962C8B-B14F-4D97-AF65-F5344CB8AC3E}">
        <p14:creationId xmlns:p14="http://schemas.microsoft.com/office/powerpoint/2010/main" xmlns="" val="376242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smtClean="0"/>
              <a:t>Orlandi</a:t>
            </a:r>
            <a:r>
              <a:rPr lang="sk-SK" dirty="0" smtClean="0"/>
              <a:t>,</a:t>
            </a:r>
            <a:r>
              <a:rPr lang="sk-SK" baseline="0" dirty="0" smtClean="0"/>
              <a:t> bod 157:</a:t>
            </a:r>
            <a:r>
              <a:rPr lang="sk-SK" dirty="0" smtClean="0"/>
              <a:t> </a:t>
            </a:r>
            <a:r>
              <a:rPr lang="en-GB" sz="1200" kern="1200" dirty="0" smtClean="0">
                <a:solidFill>
                  <a:schemeClr val="tx1"/>
                </a:solidFill>
                <a:effectLst/>
                <a:latin typeface="+mn-lt"/>
                <a:ea typeface="+mn-ea"/>
                <a:cs typeface="+mn-cs"/>
              </a:rPr>
              <a:t>European citizen who was married was entitled to free movement within the EU, regardless of who he or she was married to and where they married</a:t>
            </a:r>
            <a:endParaRPr lang="sk-SK" dirty="0" smtClean="0"/>
          </a:p>
          <a:p>
            <a:r>
              <a:rPr lang="sk-SK" dirty="0" smtClean="0"/>
              <a:t>Stanovisko</a:t>
            </a:r>
            <a:r>
              <a:rPr lang="sk-SK" baseline="0" dirty="0" smtClean="0"/>
              <a:t> GA vo veci </a:t>
            </a:r>
            <a:r>
              <a:rPr lang="sk-SK" baseline="0" dirty="0" err="1" smtClean="0"/>
              <a:t>Coman</a:t>
            </a:r>
            <a:r>
              <a:rPr lang="sk-SK" baseline="0" dirty="0" smtClean="0"/>
              <a:t>, bod 59: V tejto súvislosti nemožno opomenúť vývoj judikatúry ESĽP</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12</a:t>
            </a:fld>
            <a:endParaRPr lang="sk-SK" dirty="0"/>
          </a:p>
        </p:txBody>
      </p:sp>
    </p:spTree>
    <p:extLst>
      <p:ext uri="{BB962C8B-B14F-4D97-AF65-F5344CB8AC3E}">
        <p14:creationId xmlns:p14="http://schemas.microsoft.com/office/powerpoint/2010/main" xmlns="" val="159579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V prípade </a:t>
            </a:r>
            <a:r>
              <a:rPr lang="sk-SK" dirty="0" err="1" smtClean="0"/>
              <a:t>Orlandi</a:t>
            </a:r>
            <a:r>
              <a:rPr lang="sk-SK" dirty="0" smtClean="0"/>
              <a:t> proti Taliansku </a:t>
            </a:r>
            <a:r>
              <a:rPr lang="sk-SK" baseline="0" dirty="0" smtClean="0"/>
              <a:t>(ESĽP, Štrasburg) v nesúhlasnom stanovisku k tomuto rozsudku, český a poľský sudca uvádzajú, že hoci ESĽP vykladá ľudské práva obsiahnuté v Dohovore, nemá mandát na prispôsobovanie týchto práv spoločenským zmenám. </a:t>
            </a:r>
            <a:r>
              <a:rPr lang="sk-SK" b="1" baseline="0" dirty="0" smtClean="0"/>
              <a:t>Súd má slúžiť Dohovoru, nie byť jeho pánom – v zmysle zásad medzinárodného práva</a:t>
            </a:r>
            <a:r>
              <a:rPr lang="sk-SK" baseline="0" dirty="0" smtClean="0"/>
              <a:t>. Pripomína, že prispôsobovanie legislatívy spoločenským zmenám prináleží výlučne demokraticky zvoleným parlamentom v jednotlivých štátoch.</a:t>
            </a:r>
          </a:p>
          <a:p>
            <a:endParaRPr lang="sk-SK" baseline="0" dirty="0" smtClean="0"/>
          </a:p>
          <a:p>
            <a:r>
              <a:rPr lang="sk-SK" baseline="0" dirty="0" err="1" smtClean="0"/>
              <a:t>Coman</a:t>
            </a:r>
            <a:r>
              <a:rPr lang="sk-SK" baseline="0" dirty="0" smtClean="0"/>
              <a:t> -  ide o praktický aspekt „uznania“ registrovaného partnerstva, </a:t>
            </a:r>
            <a:r>
              <a:rPr lang="sk-SK" baseline="0" dirty="0" err="1" smtClean="0"/>
              <a:t>homomanželstva</a:t>
            </a:r>
            <a:r>
              <a:rPr lang="sk-SK" baseline="0" dirty="0" smtClean="0"/>
              <a:t> -  ktoré sa v praxi neosvedčuje prekladom a pečiatkou, ale zanesením do štátnej (alebo osobitnej) matriky v príslušnom štáte.  Teda, ak by išlo o občana SR a USA, ktorí by v Holandsku uzavreli </a:t>
            </a:r>
            <a:r>
              <a:rPr lang="sk-SK" baseline="0" dirty="0" err="1" smtClean="0"/>
              <a:t>homomanželstvo</a:t>
            </a:r>
            <a:r>
              <a:rPr lang="sk-SK" baseline="0" dirty="0" smtClean="0"/>
              <a:t>, tak pre účely cudzineckej polície by museli priniesť sobášny list z osobitnej matriky vedenej v Bratislave pre zmiešané manželstvá cudzincov  -  Teda argument, že ide len o „uznanie pre účely pobytu“ vôbec neobstojí, pretože žiadny štát nemá dva typy sobášnych listov a ani nemá rôzne režimy uznávania manželstiev pre účely práv, ktoré z nich vyplývajú.</a:t>
            </a:r>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13</a:t>
            </a:fld>
            <a:endParaRPr lang="sk-SK" dirty="0"/>
          </a:p>
        </p:txBody>
      </p:sp>
    </p:spTree>
    <p:extLst>
      <p:ext uri="{BB962C8B-B14F-4D97-AF65-F5344CB8AC3E}">
        <p14:creationId xmlns:p14="http://schemas.microsoft.com/office/powerpoint/2010/main" xmlns="" val="257990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Určite dobrý cieľ – ESĽP -  napríklad právo na spravodlivé súdne konanie -  rýchlosť súdneho</a:t>
            </a:r>
            <a:r>
              <a:rPr lang="sk-SK" baseline="0" dirty="0" smtClean="0"/>
              <a:t> konania v konkrétnych štátoch -  tlačí na vládu v tom, aby zabezpečili efektívnosť súdneho systému -  napríklad viac sudcov, viac personálu, alebo zefektívnenie systému a zmenu legislatívy a podobne</a:t>
            </a:r>
          </a:p>
          <a:p>
            <a:endParaRPr lang="sk-SK" baseline="0" dirty="0" smtClean="0"/>
          </a:p>
          <a:p>
            <a:r>
              <a:rPr lang="sk-SK" baseline="0" dirty="0" smtClean="0"/>
              <a:t>SDEÚ -  napríklad nekalá podmienka v spotrebiteľskej zmluve -  V SR to dlhodobo boli úžernícke úroky na pôžičky -  kúpili ste si televízor, na splátkový kalendár za 300 EUR, ale za omeškanie pár dní splátok vám narástol dlh na 500-800 eur; bez vášho vedomia bola vec posunutá súkromnému rozhodcovskému súdu, ktorý si založil istý právnik – vydal rozsudky v týchto veciach -  a stal sa exekútorom -  a svoje rozsudky si začal sám vymáhať – celková suma na platbu vrátane trov sa vyšplhala na 1000 – 1500 eur.</a:t>
            </a:r>
          </a:p>
          <a:p>
            <a:r>
              <a:rPr lang="sk-SK" baseline="0" dirty="0" smtClean="0"/>
              <a:t>SDEÚ – ide o nekalé podmienky v spotrebiteľských zmluvách -  bežné súdy dostali cez zákon právomoc „zoškrtať“ tento dlh o úžernícke sumy a docieliť platbu len dlžnej sumy + unifikovaný úrok v celej EÚ, ktorý stanovuje Európska centrálna banka</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14</a:t>
            </a:fld>
            <a:endParaRPr lang="sk-SK" dirty="0"/>
          </a:p>
        </p:txBody>
      </p:sp>
    </p:spTree>
    <p:extLst>
      <p:ext uri="{BB962C8B-B14F-4D97-AF65-F5344CB8AC3E}">
        <p14:creationId xmlns:p14="http://schemas.microsoft.com/office/powerpoint/2010/main" xmlns="" val="415671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15</a:t>
            </a:fld>
            <a:endParaRPr lang="sk-SK" dirty="0"/>
          </a:p>
        </p:txBody>
      </p:sp>
    </p:spTree>
    <p:extLst>
      <p:ext uri="{BB962C8B-B14F-4D97-AF65-F5344CB8AC3E}">
        <p14:creationId xmlns:p14="http://schemas.microsoft.com/office/powerpoint/2010/main" xmlns="" val="35456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16</a:t>
            </a:fld>
            <a:endParaRPr lang="sk-SK" dirty="0"/>
          </a:p>
        </p:txBody>
      </p:sp>
    </p:spTree>
    <p:extLst>
      <p:ext uri="{BB962C8B-B14F-4D97-AF65-F5344CB8AC3E}">
        <p14:creationId xmlns:p14="http://schemas.microsoft.com/office/powerpoint/2010/main" xmlns="" val="354674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17</a:t>
            </a:fld>
            <a:endParaRPr lang="sk-SK" dirty="0"/>
          </a:p>
        </p:txBody>
      </p:sp>
    </p:spTree>
    <p:extLst>
      <p:ext uri="{BB962C8B-B14F-4D97-AF65-F5344CB8AC3E}">
        <p14:creationId xmlns:p14="http://schemas.microsoft.com/office/powerpoint/2010/main" xmlns="" val="107876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Širší kontext -  Štát môže </a:t>
            </a:r>
            <a:r>
              <a:rPr lang="sk-SK" b="1" dirty="0" smtClean="0"/>
              <a:t>slobodne vstúpiť</a:t>
            </a:r>
            <a:r>
              <a:rPr lang="sk-SK" b="1" baseline="0" dirty="0" smtClean="0"/>
              <a:t> a vystúpiť </a:t>
            </a:r>
            <a:r>
              <a:rPr lang="sk-SK" baseline="0" dirty="0" smtClean="0"/>
              <a:t>z akejkoľvek medzinárodnej organizácie (Napr. Rada Európy, Európska únia)</a:t>
            </a:r>
          </a:p>
          <a:p>
            <a:r>
              <a:rPr lang="sk-SK" baseline="0" dirty="0" smtClean="0"/>
              <a:t>O vstupe do medzinárodnej organizácie slobodne rozhoduje vláda po odsúhlasení parlamentom (čl. 7 ods. 4 Ústavy SR).</a:t>
            </a:r>
          </a:p>
          <a:p>
            <a:r>
              <a:rPr lang="sk-SK" baseline="0" dirty="0" smtClean="0"/>
              <a:t>Medzinárodné organizácie tradične fungovali a fungujú na princípe medzinárodných zmlúv -  teda je možné dohodnúť </a:t>
            </a:r>
            <a:r>
              <a:rPr lang="sk-SK" b="1" baseline="0" dirty="0" smtClean="0"/>
              <a:t>mechanizmus vynucovania </a:t>
            </a:r>
            <a:r>
              <a:rPr lang="sk-SK" baseline="0" dirty="0" smtClean="0"/>
              <a:t>záväzkov. Najčastejšie je to formou súdneho sporu pred medzinárodným Súdnym dvorom v Hágu. </a:t>
            </a:r>
          </a:p>
          <a:p>
            <a:r>
              <a:rPr lang="sk-SK" baseline="0" dirty="0" smtClean="0"/>
              <a:t>Niektoré medzinárodné zmluvy však obsahujú </a:t>
            </a:r>
            <a:r>
              <a:rPr lang="sk-SK" b="1" baseline="0" dirty="0" smtClean="0"/>
              <a:t>iný kontrolný mechanizmus </a:t>
            </a:r>
            <a:r>
              <a:rPr lang="sk-SK" baseline="0" dirty="0" smtClean="0"/>
              <a:t>pomocou kontrolných orgánov -  napríklad skupinou expertov, ktorí prídu do krajiny a preverujú plnenie zmluvy. O tom, do akej miery bude kontrolný mechanizmus odporúčací alebo záväzný rovnako slobodne rozhoduje každý štát pri tvorbe alebo podpise zmluvy alebo sa rozhodne takúto medzinárodnú zmluvu nepodpísať. Výhrady k sankčným mechanizmom musia byť výslovne v zmluve dohodnuté, a ak to tak nie je, tak štát má len dve možnosti -  zmluvu podpísať alebo nepodpísať.</a:t>
            </a:r>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2</a:t>
            </a:fld>
            <a:endParaRPr lang="sk-SK" dirty="0"/>
          </a:p>
        </p:txBody>
      </p:sp>
    </p:spTree>
    <p:extLst>
      <p:ext uri="{BB962C8B-B14F-4D97-AF65-F5344CB8AC3E}">
        <p14:creationId xmlns:p14="http://schemas.microsoft.com/office/powerpoint/2010/main" xmlns="" val="99326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baseline="0" dirty="0" smtClean="0"/>
              <a:t>Čo sa sleduje podpisom </a:t>
            </a:r>
            <a:r>
              <a:rPr lang="sk-SK" baseline="0" dirty="0" smtClean="0"/>
              <a:t>medzinárodných zmlúv? Častokrát ide o politické deklarovanie, že štát sa stotožňuje s nejakými hodnotami -  napríklad podpisom k dohovorom a paktom o ľudských právach po druhej svetovej vojne štáty deklarovali svoje úmysly. Napríklad Čína do dnešného dňa neratifikovala žiadny dohovor OSN o ľudských právach.</a:t>
            </a:r>
          </a:p>
          <a:p>
            <a:endParaRPr lang="sk-SK" baseline="0" dirty="0" smtClean="0"/>
          </a:p>
          <a:p>
            <a:r>
              <a:rPr lang="sk-SK" baseline="0" dirty="0" smtClean="0"/>
              <a:t>Inokedy štát podpíše medzinárodnú zmluvu, pretože z nej vyplývajú výhody pre svojich občanov -  zaručuje rovnaké zaobchádzanie s našimi občanmi v zahraničí, ako s cudzincami.</a:t>
            </a:r>
          </a:p>
          <a:p>
            <a:endParaRPr lang="sk-SK" baseline="0" dirty="0" smtClean="0"/>
          </a:p>
          <a:p>
            <a:r>
              <a:rPr lang="sk-SK" baseline="0" dirty="0" smtClean="0"/>
              <a:t>Inokedy sa cez medzinárodnú zmluvu otvorí finančný mechanizmus pre určité zmeny v štáte, ktoré môžu zahŕňať aj legislatívne zmeny.</a:t>
            </a:r>
          </a:p>
          <a:p>
            <a:endParaRPr lang="sk-SK" baseline="0" dirty="0" smtClean="0"/>
          </a:p>
          <a:p>
            <a:r>
              <a:rPr lang="sk-SK" baseline="0" dirty="0" smtClean="0"/>
              <a:t>Vždy by si ale štát mal zvažovať </a:t>
            </a:r>
            <a:r>
              <a:rPr lang="sk-SK" b="1" baseline="0" dirty="0" smtClean="0"/>
              <a:t>dopad na svoj právny poriadok</a:t>
            </a:r>
            <a:r>
              <a:rPr lang="sk-SK" baseline="0" dirty="0" smtClean="0"/>
              <a:t>, či záväzky chce na seba prebrať a do akej miery mu bude medzinárodná zmluva osožná.</a:t>
            </a:r>
          </a:p>
          <a:p>
            <a:endParaRPr lang="sk-SK" baseline="0" dirty="0" smtClean="0"/>
          </a:p>
          <a:p>
            <a:r>
              <a:rPr lang="sk-SK" b="1" baseline="0" dirty="0" smtClean="0"/>
              <a:t>Európska únia nie je tradičná medzinárodná organizácia.</a:t>
            </a:r>
            <a:r>
              <a:rPr lang="sk-SK" baseline="0" dirty="0" smtClean="0"/>
              <a:t>  Je to úplne nový typ, na pomedzí medzi federáciou a medzinárodnou organizáciou. Jej právne normy fungujú na úplne inom princípe -  štáty sa vzdali časti svojej suverenity a musia akceptovať nadnárodnú legislatívu. Na jej tvorbe sa však môžu aktívne podieľať a v niektorých prípadoch stále majú právo veta, keďže sa vyžaduje jednomyseľné rozhodnutie. Ak sa štátom znepáčia záväzky, ktoré na seba prezvali, môžu z únie vystúpiť, tak ako Británia. (alebo Grónsko v 1985)</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3</a:t>
            </a:fld>
            <a:endParaRPr lang="sk-SK" dirty="0"/>
          </a:p>
        </p:txBody>
      </p:sp>
    </p:spTree>
    <p:extLst>
      <p:ext uri="{BB962C8B-B14F-4D97-AF65-F5344CB8AC3E}">
        <p14:creationId xmlns:p14="http://schemas.microsoft.com/office/powerpoint/2010/main" xmlns="" val="252248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Rada Európy</a:t>
            </a:r>
            <a:r>
              <a:rPr lang="sk-SK" baseline="0" dirty="0" smtClean="0"/>
              <a:t> – na jej pôde sa prijímajú medzinárodné zmluvy (napríklad Istanbulský dohovor). O podpise a ratifikácii medzinárodných zmlúv slobodne rozhoduje štát. V praxi by si mal štát zvážiť dopad na legislatívu, spraviť si analýzu a následne rozhodnúť o podpise. To sa však často nedeje.</a:t>
            </a:r>
          </a:p>
          <a:p>
            <a:endParaRPr lang="sk-SK" baseline="0" dirty="0" smtClean="0"/>
          </a:p>
          <a:p>
            <a:r>
              <a:rPr lang="sk-SK" baseline="0" dirty="0" smtClean="0"/>
              <a:t>Najpoužívanejšia medzinárodná zmluva prijatá na pôde Rady Európy je Dohovor o ochrane ľudských práv a základných slobôd, ktorý si vytvoril sankčný mechanizmus -  Európsky súd pre ľudské práva. O záväznosti jeho rozsudkov osobitne porozpráva JUDr. </a:t>
            </a:r>
            <a:r>
              <a:rPr lang="sk-SK" baseline="0" dirty="0" err="1" smtClean="0"/>
              <a:t>Marica</a:t>
            </a:r>
            <a:r>
              <a:rPr lang="sk-SK" baseline="0" dirty="0" smtClean="0"/>
              <a:t> </a:t>
            </a:r>
            <a:r>
              <a:rPr lang="sk-SK" baseline="0" dirty="0" err="1" smtClean="0"/>
              <a:t>Pirošíková</a:t>
            </a:r>
            <a:r>
              <a:rPr lang="sk-SK" baseline="0" dirty="0" smtClean="0"/>
              <a:t>, zástupkyňa vlády pred týmto súdom (Ministerstvo spravodlivosti SR).</a:t>
            </a:r>
          </a:p>
          <a:p>
            <a:endParaRPr lang="sk-SK" baseline="0" dirty="0" smtClean="0"/>
          </a:p>
          <a:p>
            <a:r>
              <a:rPr lang="sk-SK" baseline="0" dirty="0" smtClean="0"/>
              <a:t>Výpočet ľudských práv je stručný - právo na život, zákaz mučenia, zákaz otroctva a nútenej práce, právo na spravodlivé súdne konanie, uloženie trestu výlučne na základe zákona, právo na rešpektovanie súkromného a rodinného života, sloboda myslenia, svedomia a náboženstva, sloboda prejavu, sloboda zhromažďovania a združovania, právo uzavrieť manželstvo, právo na účinný prostriedok nápravy, zákaz diskriminácie.</a:t>
            </a:r>
          </a:p>
          <a:p>
            <a:endParaRPr lang="sk-SK" baseline="0" dirty="0" smtClean="0"/>
          </a:p>
          <a:p>
            <a:r>
              <a:rPr lang="sk-SK" baseline="0" dirty="0" smtClean="0"/>
              <a:t>Európska únia vznikla v roku 1993 na pôde troch samostatných Európskych spoločenstiev z rokov 1952 a 1957 -  Európskeho spoločenstva uhlia a ocele, Európskeho spoločenstva pre atómovú energiu a Európskej hospodárske spoločenstvo. Až následne – zo slobodného rozhodnutia jednotlivých členských štátov sa začala integrovať aj v iných oblastiach. Právo, ktoré tvorí, je rozsiahle a má prednosť pred vnútroštátnym právnym poriadkom. Sú však právne polemiky o tom, či má prednosť aj pred ústavami štátov. Teória hovorí, že je samo o sebe nemožné protirečiť ústavným princípom, pretože samotné právo EÚ je kreované v súlade s ústavnými princípmi štátov. Ukazuje sa však v praxi, že to tak nie je. Teoreticky, napríklad poslanec Európskeho parlamentu by nemal hlasovať v rozpore s ústavnými princípmi štátov -  čo ak ale jedna ústava dovoľuje homosexuálne manželstvá a druhá ich otvorene zakazuje? </a:t>
            </a:r>
          </a:p>
          <a:p>
            <a:r>
              <a:rPr lang="sk-SK" baseline="0" dirty="0" smtClean="0"/>
              <a:t>Čl. 4 ods. 2 ZEÚ Únia rešpektuje rovnosť členských štátov pred zmluvami, ako aj ich národnú identitu, obsiahnutú v ich základných politických a ústavných systémoch... Rešpektuje ich základné štátne funkcie, najmä...udržiavanie verejného poriadku... </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4</a:t>
            </a:fld>
            <a:endParaRPr lang="sk-SK" dirty="0"/>
          </a:p>
        </p:txBody>
      </p:sp>
    </p:spTree>
    <p:extLst>
      <p:ext uri="{BB962C8B-B14F-4D97-AF65-F5344CB8AC3E}">
        <p14:creationId xmlns:p14="http://schemas.microsoft.com/office/powerpoint/2010/main" xmlns="" val="159716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Štrasburský súd rozhoduje o tom, že štát</a:t>
            </a:r>
            <a:r>
              <a:rPr lang="sk-SK" baseline="0" dirty="0" smtClean="0"/>
              <a:t> svojim konaním alebo nekonaním porušil niektoré ľudské právo. Vo väčšine prípadov ide o situácie, kde niet pochybností a rovnaký štandard ochrany ľudských práv je dobrým cieľom -  napr. prípad </a:t>
            </a:r>
            <a:r>
              <a:rPr lang="sk-SK" baseline="0" dirty="0" err="1" smtClean="0"/>
              <a:t>Kontrová</a:t>
            </a:r>
            <a:r>
              <a:rPr lang="sk-SK" baseline="0" dirty="0" smtClean="0"/>
              <a:t> -  štát nebol schopný ochrániť život sťažovateľkiných detí, štátne orgány v podobe policajtov zanedbali svoje povinnosti.</a:t>
            </a:r>
            <a:r>
              <a:rPr lang="sk-SK" baseline="0" dirty="0"/>
              <a:t> </a:t>
            </a:r>
            <a:r>
              <a:rPr lang="sk-SK" baseline="0" dirty="0" smtClean="0"/>
              <a:t>Teda sú otázky, na ktorých sa vieme ako spoločnosť zhodnúť, že sú legitímne a správne a že je dobré, aby sa rovnako uplatňovali vo všetkých krajinách.</a:t>
            </a:r>
          </a:p>
          <a:p>
            <a:r>
              <a:rPr lang="sk-SK" baseline="0" dirty="0" smtClean="0"/>
              <a:t>Monsignor </a:t>
            </a:r>
            <a:r>
              <a:rPr lang="sk-SK" baseline="0" dirty="0" err="1" smtClean="0"/>
              <a:t>Aldo</a:t>
            </a:r>
            <a:r>
              <a:rPr lang="sk-SK" baseline="0" dirty="0" smtClean="0"/>
              <a:t> </a:t>
            </a:r>
            <a:r>
              <a:rPr lang="sk-SK" baseline="0" dirty="0" err="1" smtClean="0"/>
              <a:t>Giordano</a:t>
            </a:r>
            <a:r>
              <a:rPr lang="sk-SK" baseline="0" dirty="0" smtClean="0"/>
              <a:t> v knihe „Iná Európa je možná“ hovorí, že ak by Rada Európy nebola založená, bolo by ju treba ihneď založiť</a:t>
            </a:r>
          </a:p>
          <a:p>
            <a:endParaRPr lang="sk-SK" baseline="0" dirty="0" smtClean="0"/>
          </a:p>
          <a:p>
            <a:r>
              <a:rPr lang="sk-SK" baseline="0" dirty="0" smtClean="0"/>
              <a:t>Súdny dvor Európske únie zabezpečuje rovnaký výklad práva tak, aby občania únie mali rovnaké práva bez ohľadu na to, v ktorej krajine sa nachádzajú. V tradičnom systéme medzinárodného práva súkromného však vždy platila tzv. výhrada verejného poriadku, teda nadobudnuté práva v zahraničí nemusia byť priznané v inom štáte, ak je to v rozpore s verejným poriadkom; čím sa vždy chápali také „normy na ktorých štát musí bezvýhradne trvať“, teda vychádzajú z jeho ústavných princípov. V tomto ohľade neexistuje takmer žiadna kazuistika; tradičným príkladom vo všetkých právnických učebniciach, manuáloch, prednáškach vždy bolo polygamné manželstvo a jeho neuznanie na území Európy.</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5</a:t>
            </a:fld>
            <a:endParaRPr lang="sk-SK" dirty="0"/>
          </a:p>
        </p:txBody>
      </p:sp>
    </p:spTree>
    <p:extLst>
      <p:ext uri="{BB962C8B-B14F-4D97-AF65-F5344CB8AC3E}">
        <p14:creationId xmlns:p14="http://schemas.microsoft.com/office/powerpoint/2010/main" xmlns="" val="255720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ESĽP – Štrasburg</a:t>
            </a:r>
            <a:r>
              <a:rPr lang="sk-SK" baseline="0" dirty="0" smtClean="0"/>
              <a:t> -  rozhoduje v zložení 1- 3 -7 – 17 – Problém nastáva vtedy, ak máme odlišné videnie toho, čo znamená „život“ pri práve na život, alebo ak máme odlišný názor na to, čo je „rodina“ pri práve na rodinný život. Európa momentálne funguje v prísne pozitivistickom chápaní práva -  právo je to, čo si vytvoríme svojim ľudských úsudkom a podlieha zmenám, kedykoľvek sa na tom spoločnosť dohodne. Právny pozitivizmus sa v teórii práva definuje na pojmovej oddeliteľnosti práva a morálky (T. </a:t>
            </a:r>
            <a:r>
              <a:rPr lang="sk-SK" baseline="0" dirty="0" err="1" smtClean="0"/>
              <a:t>Sobek</a:t>
            </a:r>
            <a:r>
              <a:rPr lang="sk-SK" baseline="0" dirty="0" smtClean="0"/>
              <a:t>, Argumenty </a:t>
            </a:r>
            <a:r>
              <a:rPr lang="sk-SK" baseline="0" dirty="0" err="1" smtClean="0"/>
              <a:t>teorie</a:t>
            </a:r>
            <a:r>
              <a:rPr lang="sk-SK" baseline="0" dirty="0" smtClean="0"/>
              <a:t> práva, str. 173)</a:t>
            </a:r>
          </a:p>
          <a:p>
            <a:r>
              <a:rPr lang="sk-SK" b="1" baseline="0" dirty="0" smtClean="0"/>
              <a:t>Mons. </a:t>
            </a:r>
            <a:r>
              <a:rPr lang="sk-SK" b="1" baseline="0" dirty="0" err="1" smtClean="0"/>
              <a:t>Aldo</a:t>
            </a:r>
            <a:r>
              <a:rPr lang="sk-SK" b="1" baseline="0" dirty="0" smtClean="0"/>
              <a:t> </a:t>
            </a:r>
            <a:r>
              <a:rPr lang="sk-SK" b="1" baseline="0" dirty="0" err="1" smtClean="0"/>
              <a:t>Giordano</a:t>
            </a:r>
            <a:r>
              <a:rPr lang="sk-SK" b="1" baseline="0" dirty="0" smtClean="0"/>
              <a:t> </a:t>
            </a:r>
            <a:r>
              <a:rPr lang="sk-SK" baseline="0" dirty="0" smtClean="0"/>
              <a:t>v tomto ohľade uvádza, že na jednej recepcii ho istý veľvyslanec predstavil slovami, že Cirkev sa už dvetisíc rokov zaoberá ľudskými právami. Preto sa mu zdá jasné, že hlboké korene ľudských práv sa nachádzajú v evanjeliu.</a:t>
            </a:r>
          </a:p>
          <a:p>
            <a:r>
              <a:rPr lang="sk-SK" b="1" baseline="0" dirty="0" smtClean="0"/>
              <a:t>Problém pri výklade práva sa ukáže pri tzv. hraničnom prípade</a:t>
            </a:r>
            <a:r>
              <a:rPr lang="sk-SK" baseline="0" dirty="0" smtClean="0"/>
              <a:t>. Niektorí právni teoretici sú presvedčení, že práve hraničný prípad (ako argument) nám verifikuje, či pravidlo, ktoré vykladáme a aplikujeme, je správne vykladané. Napríklad právo na život – pokiaľ pripúšťame, že je absolútne, nie je možné schvaľovať potrat. Pokiaľ nepripúšťame, že je absolútne, sú dovolené výnimky, umožníme potrat ako usmrtenie nenarodeného plodu. Zástancovia potratu budú argumentovať, že nenarodené dieťa je plod, nie človek, a teda nemá právo na život, pričom argumentom je definovanie toho, čo znamená byť človekom. Hraničným prípadom však môže nastať, že umožníme potratiť nenarodený plod z dôvodu </a:t>
            </a:r>
            <a:r>
              <a:rPr lang="sk-SK" baseline="0" dirty="0" err="1" smtClean="0"/>
              <a:t>Downovho</a:t>
            </a:r>
            <a:r>
              <a:rPr lang="sk-SK" baseline="0" dirty="0" smtClean="0"/>
              <a:t> syndrómu kedykoľvek sa počas tehotenstva tento syndróm zistí. Počas vykonávania potratu v tele matky však plod nemusí zomrieť a vyvolaným pôrodom sa narodí živé dieťa s </a:t>
            </a:r>
            <a:r>
              <a:rPr lang="sk-SK" baseline="0" dirty="0" err="1" smtClean="0"/>
              <a:t>Downovým</a:t>
            </a:r>
            <a:r>
              <a:rPr lang="sk-SK" baseline="0" dirty="0" smtClean="0"/>
              <a:t> syndrómom napríklad v 23 týždni. Lekárska veda vie predčasne narodené deti v 23 týždni bežne zachrániť. </a:t>
            </a:r>
            <a:r>
              <a:rPr lang="sk-SK" b="1" baseline="0" dirty="0" smtClean="0"/>
              <a:t>Má lekár po neúspešnom potrate takto narodené dieťa s </a:t>
            </a:r>
            <a:r>
              <a:rPr lang="sk-SK" b="1" baseline="0" dirty="0" err="1" smtClean="0"/>
              <a:t>Downovým</a:t>
            </a:r>
            <a:r>
              <a:rPr lang="sk-SK" b="1" baseline="0" dirty="0" smtClean="0"/>
              <a:t> syndrómom usmrtiť alebo je povinný ho uložiť do inkubátora a poskytnúť mu všetku starostlivosť, ako by vykonal s iným dieťaťom?</a:t>
            </a:r>
            <a:r>
              <a:rPr lang="sk-SK" baseline="0" dirty="0" smtClean="0"/>
              <a:t> Tu zisťujeme, že rozdiel medzi týmto DS dieťaťom v 23. týždni a iným dieťaťom narodeným v 23. týždni nie je v tom, či ho definujeme ako „človeka“ pre účely práva na život, ale skutočným argumentom v prospech potratu je či je dieťa „chcené“ alebo „nechcené“. Aplikovaním argumentu hraničného prípadu teda dospejeme k záveru, že definovanie ľudského práva „každý má právo na život“, nepripúšťa výnimky, a už vôbec nie z dôvodu, či je určitá osoba „chcená“ alebo „nechcená“. Keďže právo na život bolo po 2. svetovej vojne pri príprave Dohovoru uvedené aj ako reakcia na koncentračné tábory, teda na „chcených“ a „nechcených“, nemôžeme výkladom práva na život dospieť k záveru, ktorý popiera samotný účel predmetnej právnej normy. </a:t>
            </a:r>
          </a:p>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6</a:t>
            </a:fld>
            <a:endParaRPr lang="sk-SK" dirty="0"/>
          </a:p>
        </p:txBody>
      </p:sp>
    </p:spTree>
    <p:extLst>
      <p:ext uri="{BB962C8B-B14F-4D97-AF65-F5344CB8AC3E}">
        <p14:creationId xmlns:p14="http://schemas.microsoft.com/office/powerpoint/2010/main" xmlns="" val="385310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Vnútorný trh Európskej únie funguje na princípe minimálneho štandardu (tento štandard však EÚ sama považuje za vysoký a dobrý) -  výrobok/potravina zavedená na trh v ktorejkoľvek krajine pôvodu musí byť bez reštrikcií pripustená na trh v každej ďalšej krajine.</a:t>
            </a:r>
          </a:p>
          <a:p>
            <a:r>
              <a:rPr lang="sk-SK" dirty="0" smtClean="0"/>
              <a:t>V praxi to znamenalo, že stačilo uviesť výrobok/potravinu na trh s najnižšími požiadavkami</a:t>
            </a:r>
          </a:p>
          <a:p>
            <a:r>
              <a:rPr lang="sk-SK" dirty="0" smtClean="0"/>
              <a:t>To postupne viedlo k zavedeniu spoločných štandardov na najnižšej úrovni; </a:t>
            </a:r>
          </a:p>
          <a:p>
            <a:r>
              <a:rPr lang="sk-SK" dirty="0" smtClean="0"/>
              <a:t>VÝSLEDOK V PRAXI= potravinové testy niekedy ukážu, že prítomnosť určitej chemikálie povolenej na úrovni napr. 10 – 20 jednotiek je zdraviu škodlivá, pričom ale niektoré krajiny pôvodne mali zavedenú toleranciu tejto substancie na úrovni 0-5. Po závažných problémoch so zdravím občanov sa prehodnotia kritériá a posunú sa na úroveň 0-5. Ak by sa od počiatku smerovalo k najprísnejšiemu kritériu, mohla byť tolerovaná hodnota  od počiatku 0-5 a predišlo by sa škodám na zdraví občanov</a:t>
            </a:r>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7</a:t>
            </a:fld>
            <a:endParaRPr lang="sk-SK" dirty="0"/>
          </a:p>
        </p:txBody>
      </p:sp>
    </p:spTree>
    <p:extLst>
      <p:ext uri="{BB962C8B-B14F-4D97-AF65-F5344CB8AC3E}">
        <p14:creationId xmlns:p14="http://schemas.microsoft.com/office/powerpoint/2010/main" xmlns="" val="209008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EDĽP:</a:t>
            </a:r>
            <a:r>
              <a:rPr lang="sk-SK" baseline="0" dirty="0" smtClean="0"/>
              <a:t> Právo na súkromný a rodinný život.</a:t>
            </a:r>
          </a:p>
          <a:p>
            <a:r>
              <a:rPr lang="sk-SK" baseline="0" dirty="0" smtClean="0"/>
              <a:t>Ako ale definujeme rodinu? Tradične to bol zväzok založený manželstvom muža a ženy a nimi splodené potomstvo.</a:t>
            </a:r>
            <a:endParaRPr lang="sk-SK" baseline="0" dirty="0"/>
          </a:p>
          <a:p>
            <a:r>
              <a:rPr lang="sk-SK" baseline="0" dirty="0" smtClean="0"/>
              <a:t>Pojem „Rodina“ a rodinný život sa stal predmetom interpretácie, ktorý môže smerovať k akémukoľvek zhluku/skupine osôb, ktoré sa za rodinu prehlásia.</a:t>
            </a:r>
          </a:p>
          <a:p>
            <a:endParaRPr lang="sk-SK" baseline="0" dirty="0" smtClean="0"/>
          </a:p>
          <a:p>
            <a:r>
              <a:rPr lang="sk-SK" baseline="0" dirty="0" smtClean="0"/>
              <a:t>Súdny dvor EÚ – ako vykladať pojem manžel pre účely voľného pohybu osôb? -  Prípad COMAN</a:t>
            </a:r>
          </a:p>
          <a:p>
            <a:endParaRPr lang="sk-SK" baseline="0" dirty="0" smtClean="0"/>
          </a:p>
          <a:p>
            <a:r>
              <a:rPr lang="sk-SK" baseline="0" dirty="0" smtClean="0"/>
              <a:t>Chybný výklad býva často predmetom nesúhlasných stanovísk k rozsudkom ESĽP. Hoci, ESĽP sa doposiaľ nevyslovil k právu na potrat ako ľudskému právu, avšak ani neodmietol potrat ako porušenie práva na život, ako výklad samotného účelu tohto práva.</a:t>
            </a:r>
          </a:p>
          <a:p>
            <a:endParaRPr lang="sk-SK" baseline="0" dirty="0" smtClean="0"/>
          </a:p>
          <a:p>
            <a:r>
              <a:rPr lang="sk-SK" baseline="0" dirty="0" smtClean="0"/>
              <a:t>Iný príklad -  v lekárskej vede je akceptovateľné zvoliť si taký postup, ak máme na výber dve možnosti, ktorý ponúka vyššie šance osoby na prežitie, a to na základe dostupných vedomostí, dôkazov vedy či štatistík.</a:t>
            </a:r>
          </a:p>
          <a:p>
            <a:endParaRPr lang="sk-SK" baseline="0" dirty="0" smtClean="0"/>
          </a:p>
          <a:p>
            <a:r>
              <a:rPr lang="sk-SK" baseline="0" dirty="0" smtClean="0"/>
              <a:t>Tento princíp aplikuje aj WHO -  vyvodzuje z neho nasledovný záver: Podľa štatistík pri pôrodoch celosvetovo zomrie viac žien ako pri potratoch. Preto každej žene má byť vysvetlené, že pôrod je vlastne ohrozenie jej života a preto má legitímne právo si zvoliť potrat ako „menej rizikovú cestu“. Tento argument sa často používa najmä pre oblasti Afriky, kde v dôsledku nedostatku zdravotnej starostlivosti dochádza k vyššej miere úmrtí žien pri pôrodoch.  Naproti tomu „potratové lode“ s perfektným zdravotným personálom ponúkajú lekársky „</a:t>
            </a:r>
            <a:r>
              <a:rPr lang="sk-SK" baseline="0" dirty="0" err="1" smtClean="0"/>
              <a:t>bezpečenejšie</a:t>
            </a:r>
            <a:r>
              <a:rPr lang="sk-SK" baseline="0" dirty="0" smtClean="0"/>
              <a:t>“ riešenie.</a:t>
            </a:r>
          </a:p>
          <a:p>
            <a:endParaRPr lang="sk-SK" baseline="0" dirty="0" smtClean="0"/>
          </a:p>
          <a:p>
            <a:r>
              <a:rPr lang="sk-SK" baseline="0" dirty="0" smtClean="0"/>
              <a:t>Teda, ak osoba, ktorá je prísnym právnym pozitivistom rozhoduje v takýchto veciach, úplne prirodzene dospeje k tomu, že takáto právna úprava je úplne v poriadku a logicky jej nemožno nič vyčítať.</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8</a:t>
            </a:fld>
            <a:endParaRPr lang="sk-SK" dirty="0"/>
          </a:p>
        </p:txBody>
      </p:sp>
    </p:spTree>
    <p:extLst>
      <p:ext uri="{BB962C8B-B14F-4D97-AF65-F5344CB8AC3E}">
        <p14:creationId xmlns:p14="http://schemas.microsoft.com/office/powerpoint/2010/main" xmlns="" val="16475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Ekonomicky aktívny</a:t>
            </a:r>
            <a:r>
              <a:rPr lang="sk-SK" baseline="0" dirty="0" smtClean="0"/>
              <a:t> občan v EÚ požíva plné a ničím neobmedzené právo pohybovať sa v EÚ a usadiť sa kdekoľvek</a:t>
            </a:r>
          </a:p>
          <a:p>
            <a:r>
              <a:rPr lang="sk-SK" baseline="0" dirty="0" smtClean="0"/>
              <a:t>Ekonomicky aktívny občan -  pracujúci, študujúci, vyslaný zamestnanec, vedec, dôchodca atď., teda osoba, ktorá nemá v úmysle byť príťažou pre sociálny systém krajiny, do ktorej prichádza</a:t>
            </a:r>
          </a:p>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pPr rtl="0"/>
              <a:t>9</a:t>
            </a:fld>
            <a:endParaRPr lang="sk-SK" dirty="0"/>
          </a:p>
        </p:txBody>
      </p:sp>
    </p:spTree>
    <p:extLst>
      <p:ext uri="{BB962C8B-B14F-4D97-AF65-F5344CB8AC3E}">
        <p14:creationId xmlns:p14="http://schemas.microsoft.com/office/powerpoint/2010/main" xmlns="" val="2792635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Obrázok 8" descr="Veľká morská vlna"/>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 y="0"/>
            <a:ext cx="6551612" cy="6857942"/>
          </a:xfrm>
          <a:prstGeom prst="rect">
            <a:avLst/>
          </a:prstGeom>
        </p:spPr>
      </p:pic>
      <p:sp>
        <p:nvSpPr>
          <p:cNvPr id="8" name="Obdĺžnik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p:cNvSpPr>
            <a:spLocks noGrp="1"/>
          </p:cNvSpPr>
          <p:nvPr>
            <p:ph type="ctrTitle"/>
          </p:nvPr>
        </p:nvSpPr>
        <p:spPr>
          <a:xfrm>
            <a:off x="7008813" y="1600200"/>
            <a:ext cx="4572001" cy="3733800"/>
          </a:xfrm>
        </p:spPr>
        <p:txBody>
          <a:bodyPr rtlCol="0" anchor="b">
            <a:normAutofit/>
          </a:bodyPr>
          <a:lstStyle>
            <a:lvl1pPr>
              <a:lnSpc>
                <a:spcPct val="100000"/>
              </a:lnSpc>
              <a:defRPr sz="5400">
                <a:solidFill>
                  <a:schemeClr val="tx1"/>
                </a:solidFill>
              </a:defRPr>
            </a:lvl1pPr>
          </a:lstStyle>
          <a:p>
            <a:pPr rtl="0"/>
            <a:r>
              <a:rPr lang="sk-SK" noProof="0" smtClean="0"/>
              <a:t>Upravte štýly predlohy textu</a:t>
            </a:r>
            <a:endParaRPr lang="sk-SK" noProof="0" dirty="0"/>
          </a:p>
        </p:txBody>
      </p:sp>
      <p:sp>
        <p:nvSpPr>
          <p:cNvPr id="3" name="Podnadpis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k-SK" noProof="0" smtClean="0"/>
              <a:t>Kliknutím upravte štýl predlohy podnadpisov</a:t>
            </a:r>
            <a:endParaRPr lang="sk-SK" noProof="0" dirty="0"/>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jekt pre zvislý text 2"/>
          <p:cNvSpPr>
            <a:spLocks noGrp="1"/>
          </p:cNvSpPr>
          <p:nvPr>
            <p:ph type="body" orient="vert" idx="1"/>
          </p:nvPr>
        </p:nvSpPr>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á päta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6CAF61F5-CDDF-4A19-B25B-2711B15C67D2}" type="datetime1">
              <a:rPr lang="sk-SK" noProof="0" smtClean="0"/>
              <a:pPr rtl="0"/>
              <a:t>15.2.2018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9142412" y="609600"/>
            <a:ext cx="1981201" cy="5638800"/>
          </a:xfrm>
        </p:spPr>
        <p:txBody>
          <a:bodyPr vert="eaVert" rtlCol="0"/>
          <a:lstStyle/>
          <a:p>
            <a:pPr rtl="0"/>
            <a:r>
              <a:rPr lang="sk-SK" noProof="0" smtClean="0"/>
              <a:t>Upravte štýly predlohy textu</a:t>
            </a:r>
            <a:endParaRPr lang="sk-SK" noProof="0" dirty="0"/>
          </a:p>
        </p:txBody>
      </p:sp>
      <p:sp>
        <p:nvSpPr>
          <p:cNvPr id="3" name="Zástupný objekt pre zvislý text 2"/>
          <p:cNvSpPr>
            <a:spLocks noGrp="1"/>
          </p:cNvSpPr>
          <p:nvPr>
            <p:ph type="body" orient="vert" idx="1"/>
          </p:nvPr>
        </p:nvSpPr>
        <p:spPr>
          <a:xfrm>
            <a:off x="1522412" y="609600"/>
            <a:ext cx="7391399" cy="5638800"/>
          </a:xfrm>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objekt päty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BD20E5A7-3021-4DE9-9659-219FD345222D}" type="datetime1">
              <a:rPr lang="sk-SK" noProof="0" smtClean="0"/>
              <a:pPr rtl="0"/>
              <a:t>15.2.2018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idx="1"/>
          </p:nvPr>
        </p:nvSpPr>
        <p:spPr/>
        <p:txBody>
          <a:bodyPr rtlCol="0"/>
          <a:lstStyle>
            <a:lvl5pPr>
              <a:defRPr/>
            </a:lvl5pPr>
            <a:lvl6pPr>
              <a:defRPr/>
            </a:lvl6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á päta 4"/>
          <p:cNvSpPr>
            <a:spLocks noGrp="1"/>
          </p:cNvSpPr>
          <p:nvPr>
            <p:ph type="ftr" sz="quarter" idx="11"/>
          </p:nvPr>
        </p:nvSpPr>
        <p:spPr>
          <a:xfrm>
            <a:off x="1979611" y="6400800"/>
            <a:ext cx="5954834" cy="276228"/>
          </a:xfrm>
        </p:spPr>
        <p:txBody>
          <a:bodyPr rtlCol="0"/>
          <a:lstStyle/>
          <a:p>
            <a:pPr rtl="0"/>
            <a:r>
              <a:rPr lang="sk-SK" noProof="0" dirty="0" smtClean="0"/>
              <a:t>Pridanie päty</a:t>
            </a:r>
            <a:endParaRPr lang="sk-SK" noProof="0" dirty="0"/>
          </a:p>
        </p:txBody>
      </p:sp>
      <p:sp>
        <p:nvSpPr>
          <p:cNvPr id="5" name="Zástupný dátum 3"/>
          <p:cNvSpPr>
            <a:spLocks noGrp="1"/>
          </p:cNvSpPr>
          <p:nvPr>
            <p:ph type="dt" sz="half" idx="10"/>
          </p:nvPr>
        </p:nvSpPr>
        <p:spPr>
          <a:xfrm>
            <a:off x="8228011" y="6400800"/>
            <a:ext cx="1548659" cy="276228"/>
          </a:xfrm>
        </p:spPr>
        <p:txBody>
          <a:bodyPr rtlCol="0"/>
          <a:lstStyle/>
          <a:p>
            <a:pPr rtl="0"/>
            <a:fld id="{B7C4C692-766F-439F-8DD1-5FE30443A35A}" type="datetime1">
              <a:rPr lang="sk-SK" noProof="0" smtClean="0"/>
              <a:pPr rtl="0"/>
              <a:t>15.2.2018</a:t>
            </a:fld>
            <a:endParaRPr lang="sk-SK" noProof="0" dirty="0"/>
          </a:p>
        </p:txBody>
      </p:sp>
      <p:sp>
        <p:nvSpPr>
          <p:cNvPr id="6" name="Zástupné číslo snímky 5"/>
          <p:cNvSpPr>
            <a:spLocks noGrp="1"/>
          </p:cNvSpPr>
          <p:nvPr>
            <p:ph type="sldNum" sz="quarter" idx="12"/>
          </p:nvPr>
        </p:nvSpPr>
        <p:spPr>
          <a:xfrm>
            <a:off x="10056811" y="6400800"/>
            <a:ext cx="1066802" cy="276228"/>
          </a:xfrm>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sk-SK" noProof="0" smtClean="0"/>
              <a:t>Upravte štýly predlohy textu</a:t>
            </a:r>
            <a:endParaRPr lang="sk-SK" noProof="0" dirty="0"/>
          </a:p>
        </p:txBody>
      </p:sp>
      <p:sp>
        <p:nvSpPr>
          <p:cNvPr id="3" name="Zástupný text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5" name="Zástupný objekt päty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915F8731-F20E-4673-8DD3-6F72D249BAB5}" type="datetime1">
              <a:rPr lang="sk-SK" noProof="0" smtClean="0"/>
              <a:pPr rtl="0"/>
              <a:t>15.2.2018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obsah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6" name="Zástupná päta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6DEE9F79-05F7-436B-AB53-388ADE48B8D0}" type="datetime1">
              <a:rPr lang="sk-SK" noProof="0" smtClean="0"/>
              <a:pPr rtl="0"/>
              <a:t>15.2.2018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defRPr/>
            </a:lvl1pPr>
          </a:lstStyle>
          <a:p>
            <a:pPr rtl="0"/>
            <a:r>
              <a:rPr lang="sk-SK" noProof="0" smtClean="0"/>
              <a:t>Upravte štýly predlohy textu</a:t>
            </a:r>
            <a:endParaRPr lang="sk-SK" noProof="0" dirty="0"/>
          </a:p>
        </p:txBody>
      </p:sp>
      <p:sp>
        <p:nvSpPr>
          <p:cNvPr id="3" name="Zástupný text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4" name="Zástupný obsah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text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6" name="Zástupný obsah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8" name="Zástupná päta 7"/>
          <p:cNvSpPr>
            <a:spLocks noGrp="1"/>
          </p:cNvSpPr>
          <p:nvPr>
            <p:ph type="ftr" sz="quarter" idx="11"/>
          </p:nvPr>
        </p:nvSpPr>
        <p:spPr/>
        <p:txBody>
          <a:bodyPr rtlCol="0"/>
          <a:lstStyle/>
          <a:p>
            <a:pPr rtl="0"/>
            <a:r>
              <a:rPr lang="sk-SK" noProof="0" dirty="0" smtClean="0"/>
              <a:t>Pridanie päty</a:t>
            </a:r>
            <a:endParaRPr lang="sk-SK" noProof="0" dirty="0"/>
          </a:p>
        </p:txBody>
      </p:sp>
      <p:sp>
        <p:nvSpPr>
          <p:cNvPr id="7" name="Zástupný dátum 6"/>
          <p:cNvSpPr>
            <a:spLocks noGrp="1"/>
          </p:cNvSpPr>
          <p:nvPr>
            <p:ph type="dt" sz="half" idx="10"/>
          </p:nvPr>
        </p:nvSpPr>
        <p:spPr/>
        <p:txBody>
          <a:bodyPr rtlCol="0"/>
          <a:lstStyle/>
          <a:p>
            <a:pPr rtl="0"/>
            <a:fld id="{227401FC-E7F2-41E7-ABFF-7E921196A6E1}" type="datetime1">
              <a:rPr lang="sk-SK" noProof="0" smtClean="0"/>
              <a:pPr rtl="0"/>
              <a:t>15.2.2018</a:t>
            </a:fld>
            <a:endParaRPr lang="sk-SK" noProof="0" dirty="0"/>
          </a:p>
        </p:txBody>
      </p:sp>
      <p:sp>
        <p:nvSpPr>
          <p:cNvPr id="9" name="Zástupné číslo snímky 8"/>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4" name="Zástupná päta 3"/>
          <p:cNvSpPr>
            <a:spLocks noGrp="1"/>
          </p:cNvSpPr>
          <p:nvPr>
            <p:ph type="ftr" sz="quarter" idx="11"/>
          </p:nvPr>
        </p:nvSpPr>
        <p:spPr/>
        <p:txBody>
          <a:bodyPr rtlCol="0"/>
          <a:lstStyle/>
          <a:p>
            <a:pPr rtl="0"/>
            <a:r>
              <a:rPr lang="sk-SK" noProof="0" dirty="0" smtClean="0"/>
              <a:t>Pridanie päty</a:t>
            </a:r>
            <a:endParaRPr lang="sk-SK" noProof="0" dirty="0"/>
          </a:p>
        </p:txBody>
      </p:sp>
      <p:sp>
        <p:nvSpPr>
          <p:cNvPr id="3" name="Zástupný dátum 2"/>
          <p:cNvSpPr>
            <a:spLocks noGrp="1"/>
          </p:cNvSpPr>
          <p:nvPr>
            <p:ph type="dt" sz="half" idx="10"/>
          </p:nvPr>
        </p:nvSpPr>
        <p:spPr/>
        <p:txBody>
          <a:bodyPr rtlCol="0"/>
          <a:lstStyle/>
          <a:p>
            <a:pPr rtl="0"/>
            <a:fld id="{263A7234-90D2-4731-8343-EDEE5DF58A00}" type="datetime1">
              <a:rPr lang="sk-SK" noProof="0" smtClean="0"/>
              <a:pPr rtl="0"/>
              <a:t>15.2.2018</a:t>
            </a:fld>
            <a:endParaRPr lang="sk-SK" noProof="0" dirty="0"/>
          </a:p>
        </p:txBody>
      </p:sp>
      <p:sp>
        <p:nvSpPr>
          <p:cNvPr id="5" name="Zástupné číslo snímky 4"/>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pic>
        <p:nvPicPr>
          <p:cNvPr id="6" name="Obrázok 5" descr="Veľká morská vlna (polopriesvitná)"/>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6"/>
            <a:ext cx="12188824" cy="6857887"/>
          </a:xfrm>
          <a:prstGeom prst="rect">
            <a:avLst/>
          </a:prstGeom>
        </p:spPr>
      </p:pic>
      <p:sp>
        <p:nvSpPr>
          <p:cNvPr id="3" name="Zástupná päta 2"/>
          <p:cNvSpPr>
            <a:spLocks noGrp="1"/>
          </p:cNvSpPr>
          <p:nvPr>
            <p:ph type="ftr" sz="quarter" idx="11"/>
          </p:nvPr>
        </p:nvSpPr>
        <p:spPr/>
        <p:txBody>
          <a:bodyPr rtlCol="0"/>
          <a:lstStyle/>
          <a:p>
            <a:pPr rtl="0"/>
            <a:r>
              <a:rPr lang="sk-SK" noProof="0" dirty="0" smtClean="0"/>
              <a:t>Pridanie päty</a:t>
            </a:r>
            <a:endParaRPr lang="sk-SK" noProof="0" dirty="0"/>
          </a:p>
        </p:txBody>
      </p:sp>
      <p:sp>
        <p:nvSpPr>
          <p:cNvPr id="2" name="Zástupný dátum 1"/>
          <p:cNvSpPr>
            <a:spLocks noGrp="1"/>
          </p:cNvSpPr>
          <p:nvPr>
            <p:ph type="dt" sz="half" idx="10"/>
          </p:nvPr>
        </p:nvSpPr>
        <p:spPr/>
        <p:txBody>
          <a:bodyPr rtlCol="0"/>
          <a:lstStyle/>
          <a:p>
            <a:pPr rtl="0"/>
            <a:fld id="{77A263D3-257A-4D3C-9844-1D0A39F5885D}" type="datetime1">
              <a:rPr lang="sk-SK" noProof="0" smtClean="0"/>
              <a:pPr rtl="0"/>
              <a:t>15.2.2018</a:t>
            </a:fld>
            <a:endParaRPr lang="sk-SK" noProof="0" dirty="0"/>
          </a:p>
        </p:txBody>
      </p:sp>
      <p:sp>
        <p:nvSpPr>
          <p:cNvPr id="4" name="Zástupné číslo snímky 3"/>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sk-SK" noProof="0" smtClean="0"/>
              <a:t>Upravte štýly predlohy textu</a:t>
            </a:r>
            <a:endParaRPr lang="sk-SK" noProof="0" dirty="0"/>
          </a:p>
        </p:txBody>
      </p:sp>
      <p:sp>
        <p:nvSpPr>
          <p:cNvPr id="3" name="Zástupný obsah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tex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6" name="Zástupný objekt päty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0E7C4F1A-D02A-42B3-AC4B-DA97A11FB7C5}" type="datetime1">
              <a:rPr lang="sk-SK" noProof="0" smtClean="0"/>
              <a:pPr rtl="0"/>
              <a:t>15.2.2018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sk-SK" noProof="0" smtClean="0"/>
              <a:t>Upravte štýly predlohy textu</a:t>
            </a:r>
            <a:endParaRPr lang="sk-SK" noProof="0" dirty="0"/>
          </a:p>
        </p:txBody>
      </p:sp>
      <p:sp>
        <p:nvSpPr>
          <p:cNvPr id="8" name="Obdĺžnik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3" name="Zástupný objekt obrázka 2" descr="Prázdny zástupný objekt na pridanie obrázka. Kliknite na zástupný objekt a vyberte obrázok, ktorý chcete pridať"/>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k-SK" noProof="0" smtClean="0"/>
              <a:t>Ak chcete pridať obrázok, kliknite na ikonu</a:t>
            </a:r>
            <a:endParaRPr lang="sk-SK" noProof="0" dirty="0"/>
          </a:p>
        </p:txBody>
      </p:sp>
      <p:sp>
        <p:nvSpPr>
          <p:cNvPr id="4" name="Zástupný tex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6" name="Zástupný objekt päty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C800DC85-0D3F-4F46-A5F7-7155FE357F71}" type="datetime1">
              <a:rPr lang="sk-SK" noProof="0" smtClean="0"/>
              <a:pPr rtl="0"/>
              <a:t>15.2.2018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Obrázok 6" descr="Veľká morská vlna (polopriesvitná)"/>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 y="56"/>
            <a:ext cx="12188824" cy="6857887"/>
          </a:xfrm>
          <a:prstGeom prst="rect">
            <a:avLst/>
          </a:prstGeom>
        </p:spPr>
      </p:pic>
      <p:pic>
        <p:nvPicPr>
          <p:cNvPr id="10" name="Obrázok 9" descr="Veľká morská vlna"/>
          <p:cNvPicPr>
            <a:picLocks noChangeAspect="1"/>
          </p:cNvPicPr>
          <p:nvPr/>
        </p:nvPicPr>
        <p:blipFill rotWithShape="1">
          <a:blip r:embed="rId14" cstate="print">
            <a:extLst>
              <a:ext uri="{28A0092B-C50C-407E-A947-70E740481C1C}">
                <a14:useLocalDpi xmlns:a14="http://schemas.microsoft.com/office/drawing/2010/main" xmlns="" val="0"/>
              </a:ext>
            </a:extLst>
          </a:blip>
          <a:srcRect/>
          <a:stretch/>
        </p:blipFill>
        <p:spPr>
          <a:xfrm>
            <a:off x="-1" y="0"/>
            <a:ext cx="1234758" cy="6857942"/>
          </a:xfrm>
          <a:prstGeom prst="rect">
            <a:avLst/>
          </a:prstGeom>
        </p:spPr>
      </p:pic>
      <p:sp>
        <p:nvSpPr>
          <p:cNvPr id="9" name="Obdĺžnik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Zástupný nadpis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sk-SK" noProof="0" dirty="0" smtClean="0"/>
              <a:t>Kliknite sem a upravte štýl predlohy nadpisov</a:t>
            </a:r>
            <a:endParaRPr lang="sk-SK" noProof="0" dirty="0"/>
          </a:p>
        </p:txBody>
      </p:sp>
      <p:sp>
        <p:nvSpPr>
          <p:cNvPr id="3" name="Zástupný text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sk-SK" noProof="0" dirty="0" smtClean="0"/>
              <a:t>Kliknutím upravíte štýly predlohy textu</a:t>
            </a:r>
          </a:p>
          <a:p>
            <a:pPr lvl="1" rtl="0"/>
            <a:r>
              <a:rPr lang="sk-SK" noProof="0" dirty="0" smtClean="0"/>
              <a:t>Druhá úroveň</a:t>
            </a:r>
          </a:p>
          <a:p>
            <a:pPr lvl="2" rtl="0"/>
            <a:r>
              <a:rPr lang="sk-SK" noProof="0" dirty="0" smtClean="0"/>
              <a:t>Tretia úroveň</a:t>
            </a:r>
          </a:p>
          <a:p>
            <a:pPr lvl="3" rtl="0"/>
            <a:r>
              <a:rPr lang="sk-SK" noProof="0" dirty="0" smtClean="0"/>
              <a:t>Štvrtá úroveň</a:t>
            </a:r>
          </a:p>
          <a:p>
            <a:pPr lvl="4" rtl="0"/>
            <a:r>
              <a:rPr lang="sk-SK" noProof="0" dirty="0" smtClean="0"/>
              <a:t>Piata úroveň</a:t>
            </a:r>
            <a:endParaRPr lang="sk-SK" noProof="0" dirty="0"/>
          </a:p>
        </p:txBody>
      </p:sp>
      <p:sp>
        <p:nvSpPr>
          <p:cNvPr id="5" name="Zástupná päta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sk-SK" noProof="0" dirty="0" smtClean="0"/>
              <a:t>Pridanie päty</a:t>
            </a:r>
            <a:endParaRPr lang="sk-SK" noProof="0" dirty="0"/>
          </a:p>
        </p:txBody>
      </p:sp>
      <p:sp>
        <p:nvSpPr>
          <p:cNvPr id="4" name="Zástupný dá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0156602B-95B7-4B90-8E84-1B1B1074F8F3}" type="datetime1">
              <a:rPr lang="sk-SK" noProof="0" smtClean="0"/>
              <a:pPr rtl="0"/>
              <a:t>15.2.2018</a:t>
            </a:fld>
            <a:endParaRPr lang="sk-SK" noProof="0" dirty="0"/>
          </a:p>
        </p:txBody>
      </p:sp>
      <p:sp>
        <p:nvSpPr>
          <p:cNvPr id="6" name="Zástupné číslo snímky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sk-SK" noProof="0" smtClean="0"/>
              <a:pPr rtl="0"/>
              <a:t>‹#›</a:t>
            </a:fld>
            <a:endParaRPr lang="sk-SK" noProof="0" dirty="0"/>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008813" y="620688"/>
            <a:ext cx="4572001" cy="4713312"/>
          </a:xfrm>
        </p:spPr>
        <p:txBody>
          <a:bodyPr rtlCol="0">
            <a:noAutofit/>
          </a:bodyPr>
          <a:lstStyle/>
          <a:p>
            <a:pPr rtl="0"/>
            <a:r>
              <a:rPr lang="sk-SK" sz="4000" dirty="0" smtClean="0"/>
              <a:t>Riziká medzinárodného práva a Európskeho práva </a:t>
            </a:r>
            <a:br>
              <a:rPr lang="sk-SK" sz="4000" dirty="0" smtClean="0"/>
            </a:br>
            <a:r>
              <a:rPr lang="sk-SK" sz="4000" dirty="0" smtClean="0"/>
              <a:t>pre náboženské hodnoty</a:t>
            </a:r>
            <a:endParaRPr lang="sk-SK" sz="4000" dirty="0"/>
          </a:p>
        </p:txBody>
      </p:sp>
      <p:sp>
        <p:nvSpPr>
          <p:cNvPr id="4" name="Podnadpis 3"/>
          <p:cNvSpPr>
            <a:spLocks noGrp="1"/>
          </p:cNvSpPr>
          <p:nvPr>
            <p:ph type="subTitle" idx="1"/>
          </p:nvPr>
        </p:nvSpPr>
        <p:spPr>
          <a:xfrm>
            <a:off x="7008813" y="5562599"/>
            <a:ext cx="4571999" cy="835025"/>
          </a:xfrm>
        </p:spPr>
        <p:txBody>
          <a:bodyPr rtlCol="0"/>
          <a:lstStyle/>
          <a:p>
            <a:pPr rtl="0"/>
            <a:r>
              <a:rPr lang="sk-SK" dirty="0" smtClean="0"/>
              <a:t>13.2.2018, Badín</a:t>
            </a:r>
          </a:p>
          <a:p>
            <a:pPr rtl="0"/>
            <a:r>
              <a:rPr lang="sk-SK" dirty="0" smtClean="0"/>
              <a:t>Jana </a:t>
            </a:r>
            <a:r>
              <a:rPr lang="sk-SK" dirty="0" err="1" smtClean="0"/>
              <a:t>Michaličková</a:t>
            </a:r>
            <a:r>
              <a:rPr lang="sk-SK" dirty="0" smtClean="0"/>
              <a:t>, KBS</a:t>
            </a:r>
            <a:endParaRPr lang="sk-SK" dirty="0"/>
          </a:p>
        </p:txBody>
      </p:sp>
    </p:spTree>
    <p:extLst>
      <p:ext uri="{BB962C8B-B14F-4D97-AF65-F5344CB8AC3E}">
        <p14:creationId xmlns:p14="http://schemas.microsoft.com/office/powerpoint/2010/main" xmlns="" val="2808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lnSpcReduction="10000"/>
          </a:bodyPr>
          <a:lstStyle/>
          <a:p>
            <a:pPr algn="just"/>
            <a:r>
              <a:rPr lang="sk-SK" dirty="0" smtClean="0"/>
              <a:t>„Problém“ nastáva pri „ekonomicky neaktívnych osobách“</a:t>
            </a:r>
          </a:p>
          <a:p>
            <a:pPr algn="just"/>
            <a:r>
              <a:rPr lang="sk-SK" dirty="0" smtClean="0"/>
              <a:t>Ekonomicky neaktívna osoba si svoje právo pohybu a pobytu v EÚ odvodzuje od rodinného zväzku, tradične toto bolo manželstvo  a zmyslom bolo pozdvihnúť tento rodinný zväzok nad akékoľvek iné z titulu jeho hodnoty a prínosu pre spoločnosť</a:t>
            </a:r>
          </a:p>
          <a:p>
            <a:pPr algn="just"/>
            <a:r>
              <a:rPr lang="sk-SK" dirty="0" smtClean="0"/>
              <a:t>Legitímny cieľ – aby s pracujúcim otcom mohla do zahraničia odísť jeho manželka na materskej a ich deti, prípadne iné osoby, ktoré sú na ich výživu odkázané</a:t>
            </a:r>
          </a:p>
          <a:p>
            <a:pPr algn="just"/>
            <a:r>
              <a:rPr lang="sk-SK" dirty="0" smtClean="0"/>
              <a:t>Nemôžem si so sebou do zahraničia len tak vziať svojho nezamestnaného suseda, ktorý bez objektívneho dôvodu nemá v úmysle byť ekonomicky aktívnou osobou</a:t>
            </a:r>
            <a:endParaRPr lang="sk-SK" dirty="0"/>
          </a:p>
          <a:p>
            <a:pPr algn="just"/>
            <a:endParaRPr lang="sk-SK" dirty="0"/>
          </a:p>
        </p:txBody>
      </p:sp>
    </p:spTree>
    <p:extLst>
      <p:ext uri="{BB962C8B-B14F-4D97-AF65-F5344CB8AC3E}">
        <p14:creationId xmlns:p14="http://schemas.microsoft.com/office/powerpoint/2010/main" xmlns="" val="726257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fontScale="92500"/>
          </a:bodyPr>
          <a:lstStyle/>
          <a:p>
            <a:pPr algn="just"/>
            <a:r>
              <a:rPr lang="sk-SK" dirty="0" smtClean="0"/>
              <a:t>Migrácia z tretích krajín do EÚ -  prísnejšia ako vnútri EÚ pre svojich občanov EÚ</a:t>
            </a:r>
          </a:p>
          <a:p>
            <a:pPr algn="just"/>
            <a:r>
              <a:rPr lang="sk-SK" dirty="0" smtClean="0"/>
              <a:t>Legálne môžem imigrovať do EÚ ako som pracujúci, študent, vedec alebo niekoho „RODINNÝ PRÍSLUŠNÍK“ (vynechávame azyl)</a:t>
            </a:r>
          </a:p>
          <a:p>
            <a:pPr algn="just"/>
            <a:r>
              <a:rPr lang="sk-SK" dirty="0" smtClean="0"/>
              <a:t>Ak sa osoba z tretej krajiny zosobáši s občanom EÚ, jej právo pobytu je odvodené od občianstva manžela a nie je absolútne; napríklad aj pri smrti manžela občana EÚ môžu byť manželka a deti vyhostení</a:t>
            </a:r>
          </a:p>
          <a:p>
            <a:pPr algn="just"/>
            <a:r>
              <a:rPr lang="sk-SK" dirty="0" smtClean="0"/>
              <a:t>Registrovaní partneri – EKONOMICKY NEAKTÍVNI - si v súčasnosti môžu odvodzovať práva od týchto zväzkov len v krajinách, ktoré ich zväzky uznávajú. Do iných krajín sa môžu prísť trvalo usadiť len ak chcú pracovať, študovať, nebyť príťažou pre sociálny systém.</a:t>
            </a:r>
            <a:endParaRPr lang="sk-SK" dirty="0"/>
          </a:p>
          <a:p>
            <a:pPr algn="just"/>
            <a:endParaRPr lang="sk-SK" dirty="0"/>
          </a:p>
        </p:txBody>
      </p:sp>
    </p:spTree>
    <p:extLst>
      <p:ext uri="{BB962C8B-B14F-4D97-AF65-F5344CB8AC3E}">
        <p14:creationId xmlns:p14="http://schemas.microsoft.com/office/powerpoint/2010/main" xmlns="" val="2199307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38064" y="1700808"/>
            <a:ext cx="4402832" cy="4824536"/>
          </a:xfrm>
          <a:ln>
            <a:solidFill>
              <a:schemeClr val="accent1"/>
            </a:solidFill>
          </a:ln>
        </p:spPr>
        <p:txBody>
          <a:bodyPr rtlCol="0" anchor="t" anchorCtr="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a:t>
            </a:r>
            <a:r>
              <a:rPr lang="sk-SK" sz="2000" dirty="0"/>
              <a:t>ESĽP) </a:t>
            </a:r>
            <a:r>
              <a:rPr lang="sk-SK" sz="2000" dirty="0" smtClean="0"/>
              <a:t>Štrasburg</a:t>
            </a:r>
            <a:br>
              <a:rPr lang="sk-SK" sz="2000" dirty="0" smtClean="0"/>
            </a:br>
            <a:r>
              <a:rPr lang="sk-SK" sz="2000" dirty="0" smtClean="0"/>
              <a:t>Prípad </a:t>
            </a:r>
            <a:r>
              <a:rPr lang="sk-SK" sz="2000" dirty="0" err="1" smtClean="0"/>
              <a:t>Orlandi</a:t>
            </a:r>
            <a:r>
              <a:rPr lang="sk-SK" sz="2000" dirty="0" smtClean="0"/>
              <a:t> a ďalší</a:t>
            </a:r>
            <a:br>
              <a:rPr lang="sk-SK" sz="2000" dirty="0" smtClean="0"/>
            </a:br>
            <a:r>
              <a:rPr lang="sk-SK" sz="2000" dirty="0" err="1" smtClean="0"/>
              <a:t>Kanadsko</a:t>
            </a:r>
            <a:r>
              <a:rPr lang="sk-SK" sz="2000" dirty="0" smtClean="0"/>
              <a:t> taliansky pár </a:t>
            </a:r>
            <a:r>
              <a:rPr lang="sk-SK" sz="2000" dirty="0"/>
              <a:t>mužov -  </a:t>
            </a:r>
            <a:r>
              <a:rPr lang="sk-SK" sz="2000" dirty="0" smtClean="0"/>
              <a:t>(a iné páry) sledoval cieľ získania trvalého pobytu v EÚ.</a:t>
            </a:r>
            <a:br>
              <a:rPr lang="sk-SK" sz="2000" dirty="0" smtClean="0"/>
            </a:br>
            <a:r>
              <a:rPr lang="sk-SK" sz="2000" dirty="0" smtClean="0"/>
              <a:t>Štrasburský súd sa odvoláva na právo EÚ na voľný pohyb osôb </a:t>
            </a:r>
            <a:endParaRPr lang="sk-SK" sz="2000" dirty="0"/>
          </a:p>
        </p:txBody>
      </p:sp>
      <p:sp>
        <p:nvSpPr>
          <p:cNvPr id="7" name="Nadpis 12"/>
          <p:cNvSpPr txBox="1">
            <a:spLocks/>
          </p:cNvSpPr>
          <p:nvPr/>
        </p:nvSpPr>
        <p:spPr>
          <a:xfrm>
            <a:off x="7154688" y="1700808"/>
            <a:ext cx="4402832" cy="4824536"/>
          </a:xfrm>
          <a:prstGeom prst="rect">
            <a:avLst/>
          </a:prstGeom>
          <a:ln>
            <a:solidFill>
              <a:schemeClr val="accent1"/>
            </a:solidFill>
          </a:ln>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a:t>
            </a:r>
            <a:r>
              <a:rPr lang="sk-SK" sz="2000" dirty="0"/>
              <a:t>SDEÚ) </a:t>
            </a:r>
            <a:r>
              <a:rPr lang="sk-SK" sz="2000" dirty="0" smtClean="0"/>
              <a:t>Luxemburg</a:t>
            </a:r>
          </a:p>
          <a:p>
            <a:pPr algn="ctr">
              <a:lnSpc>
                <a:spcPct val="150000"/>
              </a:lnSpc>
              <a:spcAft>
                <a:spcPts val="600"/>
              </a:spcAft>
            </a:pPr>
            <a:r>
              <a:rPr lang="sk-SK" sz="2000" dirty="0" smtClean="0"/>
              <a:t>Každý štát má právo sa vyjadriť ku prebiehajúcemu sporu o výklade konkrétneho pojmu.</a:t>
            </a:r>
          </a:p>
          <a:p>
            <a:pPr algn="ctr">
              <a:lnSpc>
                <a:spcPct val="150000"/>
              </a:lnSpc>
              <a:spcAft>
                <a:spcPts val="600"/>
              </a:spcAft>
            </a:pPr>
            <a:r>
              <a:rPr lang="sk-SK" sz="2000" dirty="0" smtClean="0"/>
              <a:t>V prípade COMAN  sa vykladá pojem „manžel“, či ide aj o osobu rovnakého pohlavia, pretože manžel pána </a:t>
            </a:r>
            <a:r>
              <a:rPr lang="sk-SK" sz="2000" dirty="0" err="1" smtClean="0"/>
              <a:t>Comana</a:t>
            </a:r>
            <a:r>
              <a:rPr lang="sk-SK" sz="2000" dirty="0" smtClean="0"/>
              <a:t> chce získať v Rumunsku trvalý pobyt (a nepracuje).</a:t>
            </a:r>
          </a:p>
          <a:p>
            <a:pPr algn="ctr">
              <a:lnSpc>
                <a:spcPct val="150000"/>
              </a:lnSpc>
              <a:spcAft>
                <a:spcPts val="600"/>
              </a:spcAft>
            </a:pPr>
            <a:r>
              <a:rPr lang="sk-SK" sz="2000" dirty="0" smtClean="0"/>
              <a:t>SDEÚ sa odvoláva na štrasburský súd a „rodinný život“</a:t>
            </a:r>
            <a:endParaRPr lang="sk-SK" sz="2000" dirty="0"/>
          </a:p>
        </p:txBody>
      </p:sp>
      <p:sp>
        <p:nvSpPr>
          <p:cNvPr id="10" name="Zástupný objekt pre obsah 3"/>
          <p:cNvSpPr>
            <a:spLocks noGrp="1"/>
          </p:cNvSpPr>
          <p:nvPr>
            <p:ph idx="1"/>
          </p:nvPr>
        </p:nvSpPr>
        <p:spPr>
          <a:xfrm>
            <a:off x="1538064" y="188640"/>
            <a:ext cx="10019456" cy="1152128"/>
          </a:xfrm>
          <a:ln>
            <a:solidFill>
              <a:schemeClr val="accent1"/>
            </a:solidFill>
          </a:ln>
        </p:spPr>
        <p:txBody>
          <a:bodyPr anchor="ctr" anchorCtr="0">
            <a:normAutofit fontScale="92500" lnSpcReduction="10000"/>
          </a:bodyPr>
          <a:lstStyle/>
          <a:p>
            <a:pPr marL="0" indent="0" algn="ctr">
              <a:buNone/>
            </a:pPr>
            <a:r>
              <a:rPr lang="sk-SK" b="1" dirty="0" smtClean="0"/>
              <a:t>Sú štáty bezmocné?</a:t>
            </a:r>
          </a:p>
          <a:p>
            <a:pPr marL="0" indent="0" algn="ctr">
              <a:buNone/>
            </a:pPr>
            <a:r>
              <a:rPr lang="sk-SK" b="1" dirty="0" smtClean="0"/>
              <a:t>Nie sú! Pretože ani Rada Európy ani Európska únia nie sú „anonymní oni“, ale vlastní zástupcovia štátu vyslaní do týchto inštitúcií.</a:t>
            </a:r>
            <a:endParaRPr lang="sk-SK" b="1" dirty="0"/>
          </a:p>
        </p:txBody>
      </p:sp>
      <p:sp>
        <p:nvSpPr>
          <p:cNvPr id="3" name="Šípka doprava 2"/>
          <p:cNvSpPr/>
          <p:nvPr/>
        </p:nvSpPr>
        <p:spPr>
          <a:xfrm>
            <a:off x="5014292" y="6311057"/>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doprava 10"/>
          <p:cNvSpPr/>
          <p:nvPr/>
        </p:nvSpPr>
        <p:spPr>
          <a:xfrm rot="10800000">
            <a:off x="7678588" y="6093296"/>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3575717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260648"/>
            <a:ext cx="4402832" cy="4824536"/>
          </a:xfrm>
          <a:ln>
            <a:solidFill>
              <a:schemeClr val="accent1"/>
            </a:solidFill>
          </a:ln>
        </p:spPr>
        <p:txBody>
          <a:bodyPr rtlCol="0" anchor="t" anchorCtr="0">
            <a:normAutofit fontScale="90000"/>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a:t>
            </a:r>
            <a:r>
              <a:rPr lang="sk-SK" sz="2000" dirty="0"/>
              <a:t>ESĽP) Štrasburg</a:t>
            </a:r>
            <a:br>
              <a:rPr lang="sk-SK" sz="2000" dirty="0"/>
            </a:br>
            <a:r>
              <a:rPr lang="sk-SK" sz="2000" dirty="0" smtClean="0"/>
              <a:t>Muži </a:t>
            </a:r>
            <a:r>
              <a:rPr lang="sk-SK" sz="2000" dirty="0"/>
              <a:t>a ženy, ktorí sú na to vekom spôsobilí, majú právo uzavrieť</a:t>
            </a:r>
            <a:br>
              <a:rPr lang="sk-SK" sz="2000" dirty="0"/>
            </a:br>
            <a:r>
              <a:rPr lang="sk-SK" sz="2000" dirty="0"/>
              <a:t>manželstvo a založiť rodinu </a:t>
            </a:r>
            <a:r>
              <a:rPr lang="sk-SK" sz="2000" b="1" dirty="0"/>
              <a:t>v súlade s vnútroštátnymi zákonmi</a:t>
            </a:r>
            <a:r>
              <a:rPr lang="sk-SK" sz="2000" dirty="0"/>
              <a:t>,</a:t>
            </a:r>
            <a:br>
              <a:rPr lang="sk-SK" sz="2000" dirty="0"/>
            </a:br>
            <a:r>
              <a:rPr lang="sk-SK" sz="2000" dirty="0"/>
              <a:t>ktoré upravujú výkon tohto práva</a:t>
            </a:r>
            <a:r>
              <a:rPr lang="sk-SK" sz="2000" dirty="0" smtClean="0"/>
              <a:t>.</a:t>
            </a:r>
            <a:br>
              <a:rPr lang="sk-SK" sz="2000" dirty="0" smtClean="0"/>
            </a:br>
            <a:r>
              <a:rPr lang="sk-SK" sz="2000" dirty="0" smtClean="0"/>
              <a:t>ESĽP uznáva, že štáty majú do určitej miery </a:t>
            </a:r>
            <a:r>
              <a:rPr lang="sk-SK" sz="2000" b="1" dirty="0" smtClean="0"/>
              <a:t>zatiaľ </a:t>
            </a:r>
            <a:r>
              <a:rPr lang="sk-SK" sz="2000" dirty="0" smtClean="0"/>
              <a:t>suverenitu rozhodnúť o </a:t>
            </a:r>
            <a:r>
              <a:rPr lang="sk-SK" sz="2000" dirty="0" err="1" smtClean="0"/>
              <a:t>neaxceptovaní</a:t>
            </a:r>
            <a:r>
              <a:rPr lang="sk-SK" sz="2000" dirty="0" smtClean="0"/>
              <a:t> homosexuálneho manželstva.</a:t>
            </a:r>
            <a:br>
              <a:rPr lang="sk-SK" sz="2000" dirty="0" smtClean="0"/>
            </a:br>
            <a:endParaRPr lang="sk-SK" sz="2000" dirty="0"/>
          </a:p>
        </p:txBody>
      </p:sp>
      <p:sp>
        <p:nvSpPr>
          <p:cNvPr id="7" name="Nadpis 12"/>
          <p:cNvSpPr txBox="1">
            <a:spLocks/>
          </p:cNvSpPr>
          <p:nvPr/>
        </p:nvSpPr>
        <p:spPr>
          <a:xfrm>
            <a:off x="7102524" y="260648"/>
            <a:ext cx="4402832" cy="4824536"/>
          </a:xfrm>
          <a:prstGeom prst="rect">
            <a:avLst/>
          </a:prstGeom>
          <a:ln>
            <a:solidFill>
              <a:schemeClr val="accent1"/>
            </a:solidFill>
          </a:ln>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a:t>
            </a:r>
            <a:r>
              <a:rPr lang="sk-SK" sz="2000" dirty="0"/>
              <a:t>SDEÚ) </a:t>
            </a:r>
            <a:r>
              <a:rPr lang="sk-SK" sz="2000" dirty="0" smtClean="0"/>
              <a:t>Luxemburg</a:t>
            </a:r>
          </a:p>
          <a:p>
            <a:pPr algn="ctr">
              <a:lnSpc>
                <a:spcPct val="150000"/>
              </a:lnSpc>
              <a:spcAft>
                <a:spcPts val="600"/>
              </a:spcAft>
            </a:pPr>
            <a:endParaRPr lang="sk-SK" sz="2000" dirty="0" smtClean="0"/>
          </a:p>
          <a:p>
            <a:pPr algn="ctr">
              <a:lnSpc>
                <a:spcPct val="150000"/>
              </a:lnSpc>
              <a:spcAft>
                <a:spcPts val="600"/>
              </a:spcAft>
            </a:pPr>
            <a:r>
              <a:rPr lang="sk-SK" sz="2000" dirty="0" smtClean="0"/>
              <a:t>V dôsledku prípadu </a:t>
            </a:r>
            <a:r>
              <a:rPr lang="sk-SK" sz="2000" dirty="0" err="1" smtClean="0"/>
              <a:t>Coman</a:t>
            </a:r>
            <a:r>
              <a:rPr lang="sk-SK" sz="2000" dirty="0" smtClean="0"/>
              <a:t> môže dôjsť v krajinách EÚ k </a:t>
            </a:r>
            <a:r>
              <a:rPr lang="sk-SK" sz="2000" b="1" dirty="0" smtClean="0"/>
              <a:t>zmene vnútroštátnych zákonov </a:t>
            </a:r>
            <a:r>
              <a:rPr lang="sk-SK" sz="2000" dirty="0" smtClean="0"/>
              <a:t>tak, aby „manželstvo“ bolo prístupné aj pre osoby rovnakého pohlavia; v dôsledku praxe vystavovania sobášnych listov.</a:t>
            </a:r>
            <a:endParaRPr lang="sk-SK" sz="2000" dirty="0"/>
          </a:p>
        </p:txBody>
      </p:sp>
      <p:sp>
        <p:nvSpPr>
          <p:cNvPr id="8" name="Zástupný objekt pre obsah 3"/>
          <p:cNvSpPr>
            <a:spLocks noGrp="1"/>
          </p:cNvSpPr>
          <p:nvPr>
            <p:ph idx="1"/>
          </p:nvPr>
        </p:nvSpPr>
        <p:spPr>
          <a:xfrm>
            <a:off x="1565200" y="5445224"/>
            <a:ext cx="10019456" cy="1152128"/>
          </a:xfrm>
          <a:ln>
            <a:solidFill>
              <a:schemeClr val="accent1"/>
            </a:solidFill>
          </a:ln>
        </p:spPr>
        <p:txBody>
          <a:bodyPr anchor="ctr" anchorCtr="0">
            <a:normAutofit fontScale="77500" lnSpcReduction="20000"/>
          </a:bodyPr>
          <a:lstStyle/>
          <a:p>
            <a:pPr marL="0" indent="0" algn="ctr">
              <a:buNone/>
            </a:pPr>
            <a:r>
              <a:rPr lang="sk-SK" b="1" dirty="0" smtClean="0"/>
              <a:t>Spolupráca? </a:t>
            </a:r>
          </a:p>
          <a:p>
            <a:pPr marL="0" indent="0" algn="ctr">
              <a:buNone/>
            </a:pPr>
            <a:r>
              <a:rPr lang="sk-SK" b="1" dirty="0" smtClean="0"/>
              <a:t>Následne za X rokov Štrasburský súd vyhodnotí, že prax v legislatíve štátov sa zmenila a teda spoločnosť konečne prijala homosexuálne manželstvá a teda homosexuálne manželstvo je základné ľudské právo. </a:t>
            </a:r>
            <a:endParaRPr lang="sk-SK" b="1" dirty="0"/>
          </a:p>
        </p:txBody>
      </p:sp>
    </p:spTree>
    <p:extLst>
      <p:ext uri="{BB962C8B-B14F-4D97-AF65-F5344CB8AC3E}">
        <p14:creationId xmlns:p14="http://schemas.microsoft.com/office/powerpoint/2010/main" xmlns="" val="2394239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a:t>(ESĽP) Štrasburg</a:t>
            </a:r>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a:t>(SDEÚ) Luxemburg</a:t>
            </a:r>
          </a:p>
        </p:txBody>
      </p:sp>
      <p:sp>
        <p:nvSpPr>
          <p:cNvPr id="4" name="Zástupný objekt pre obsah 3"/>
          <p:cNvSpPr>
            <a:spLocks noGrp="1"/>
          </p:cNvSpPr>
          <p:nvPr>
            <p:ph idx="1"/>
          </p:nvPr>
        </p:nvSpPr>
        <p:spPr>
          <a:xfrm>
            <a:off x="1543000" y="2564904"/>
            <a:ext cx="10019456" cy="1152128"/>
          </a:xfrm>
          <a:ln>
            <a:solidFill>
              <a:schemeClr val="accent1"/>
            </a:solidFill>
          </a:ln>
        </p:spPr>
        <p:txBody>
          <a:bodyPr anchor="ctr" anchorCtr="0"/>
          <a:lstStyle/>
          <a:p>
            <a:pPr marL="0" indent="0" algn="ctr">
              <a:buNone/>
            </a:pPr>
            <a:r>
              <a:rPr lang="sk-SK" dirty="0" smtClean="0"/>
              <a:t>V prospech ochrany ľudských práv sa národné parlamenty vzdali časti suverenity rozhodovať o svojich zákonoch a ich interpretácie prostredníctvom svojich súdnych orgánov.</a:t>
            </a:r>
            <a:endParaRPr lang="sk-SK"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Ak ESĽP rozhodne o porušení ľudského práva, praktický výkon rozsudku môže vyžadovať aj nútenú zmenu legislatívy alebo praxe.</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Ak členský štát nevykladá právo EÚ tak, ako povedal Súdny dvor, je vystavený žalobe pre neplnenie povinnosti, o ktorom rozhoduje ten istý Súdny dvor, hoci v inom zložení.</a:t>
            </a:r>
            <a:endParaRPr lang="sk-SK" b="1" dirty="0" smtClean="0"/>
          </a:p>
        </p:txBody>
      </p:sp>
    </p:spTree>
    <p:extLst>
      <p:ext uri="{BB962C8B-B14F-4D97-AF65-F5344CB8AC3E}">
        <p14:creationId xmlns:p14="http://schemas.microsoft.com/office/powerpoint/2010/main" xmlns="" val="2112948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Aké sú možnosti</a:t>
            </a:r>
            <a:endParaRPr lang="sk-SK" b="1" dirty="0"/>
          </a:p>
        </p:txBody>
      </p:sp>
      <p:sp>
        <p:nvSpPr>
          <p:cNvPr id="3" name="Zástupný text 2"/>
          <p:cNvSpPr>
            <a:spLocks noGrp="1"/>
          </p:cNvSpPr>
          <p:nvPr>
            <p:ph type="body" idx="1"/>
          </p:nvPr>
        </p:nvSpPr>
        <p:spPr>
          <a:ln>
            <a:solidFill>
              <a:schemeClr val="accent1"/>
            </a:solidFill>
          </a:ln>
        </p:spPr>
        <p:txBody>
          <a:bodyPr rtlCol="0"/>
          <a:lstStyle/>
          <a:p>
            <a:pPr algn="ctr" rtl="0"/>
            <a:r>
              <a:rPr lang="sk-SK" b="1" dirty="0" smtClean="0"/>
              <a:t>Rada Európy</a:t>
            </a:r>
            <a:endParaRPr lang="sk-SK" b="1" dirty="0"/>
          </a:p>
        </p:txBody>
      </p:sp>
      <p:sp>
        <p:nvSpPr>
          <p:cNvPr id="4" name="Zástupný obsah 3"/>
          <p:cNvSpPr>
            <a:spLocks noGrp="1"/>
          </p:cNvSpPr>
          <p:nvPr>
            <p:ph sz="half" idx="2"/>
          </p:nvPr>
        </p:nvSpPr>
        <p:spPr>
          <a:ln>
            <a:solidFill>
              <a:schemeClr val="accent1"/>
            </a:solidFill>
          </a:ln>
        </p:spPr>
        <p:txBody>
          <a:bodyPr rtlCol="0">
            <a:normAutofit lnSpcReduction="10000"/>
          </a:bodyPr>
          <a:lstStyle/>
          <a:p>
            <a:pPr rtl="0"/>
            <a:r>
              <a:rPr lang="sk-SK" b="1" dirty="0" smtClean="0"/>
              <a:t>V Parlamentnom zhromaždení a </a:t>
            </a:r>
            <a:r>
              <a:rPr lang="sk-SK" b="1" dirty="0"/>
              <a:t>V</a:t>
            </a:r>
            <a:r>
              <a:rPr lang="sk-SK" b="1" dirty="0" smtClean="0"/>
              <a:t>ýbore ministrov majú Slovenskí vládni zástupcovia trvať na svojich ústavných hodnotách</a:t>
            </a:r>
          </a:p>
          <a:p>
            <a:pPr rtl="0"/>
            <a:r>
              <a:rPr lang="sk-SK" b="1" dirty="0" smtClean="0"/>
              <a:t>Možnosť intervenovať v spore pred ESĽP stanoviskom tretích subjektov (aj Cirkvi môžu)</a:t>
            </a:r>
          </a:p>
          <a:p>
            <a:pPr rtl="0"/>
            <a:r>
              <a:rPr lang="sk-SK" b="1" dirty="0" smtClean="0"/>
              <a:t>Poukazovať, že nedošlo k zmene zmýšľania väčšiny spoločnosti </a:t>
            </a:r>
          </a:p>
          <a:p>
            <a:pPr rtl="0"/>
            <a:r>
              <a:rPr lang="sk-SK" b="1" dirty="0" smtClean="0"/>
              <a:t>nemlčať</a:t>
            </a:r>
            <a:endParaRPr lang="sk-SK" b="1" dirty="0"/>
          </a:p>
        </p:txBody>
      </p:sp>
      <p:sp>
        <p:nvSpPr>
          <p:cNvPr id="5" name="Zástupný text 4"/>
          <p:cNvSpPr>
            <a:spLocks noGrp="1"/>
          </p:cNvSpPr>
          <p:nvPr>
            <p:ph type="body" sz="quarter" idx="3"/>
          </p:nvPr>
        </p:nvSpPr>
        <p:spPr>
          <a:ln>
            <a:solidFill>
              <a:schemeClr val="accent1"/>
            </a:solidFill>
          </a:ln>
        </p:spPr>
        <p:txBody>
          <a:bodyPr rtlCol="0"/>
          <a:lstStyle/>
          <a:p>
            <a:pPr algn="ctr" rtl="0"/>
            <a:r>
              <a:rPr lang="sk-SK" b="1" dirty="0" smtClean="0"/>
              <a:t>Európska únia</a:t>
            </a:r>
            <a:endParaRPr lang="sk-SK" b="1" dirty="0"/>
          </a:p>
        </p:txBody>
      </p:sp>
      <p:sp>
        <p:nvSpPr>
          <p:cNvPr id="6" name="Zástupný obsah 5"/>
          <p:cNvSpPr>
            <a:spLocks noGrp="1"/>
          </p:cNvSpPr>
          <p:nvPr>
            <p:ph sz="quarter" idx="4"/>
          </p:nvPr>
        </p:nvSpPr>
        <p:spPr>
          <a:ln>
            <a:solidFill>
              <a:schemeClr val="accent1"/>
            </a:solidFill>
          </a:ln>
        </p:spPr>
        <p:txBody>
          <a:bodyPr rtlCol="0"/>
          <a:lstStyle/>
          <a:p>
            <a:pPr rtl="0"/>
            <a:r>
              <a:rPr lang="sk-SK" b="1" dirty="0" smtClean="0"/>
              <a:t>Pri príprave legislatívy v EP prostredníctvom poslancov</a:t>
            </a:r>
          </a:p>
          <a:p>
            <a:pPr rtl="0"/>
            <a:r>
              <a:rPr lang="sk-SK" b="1" dirty="0" smtClean="0"/>
              <a:t>Pri stanoviskách vlády k návrhom nových legislatívnych aktov</a:t>
            </a:r>
          </a:p>
          <a:p>
            <a:pPr rtl="0"/>
            <a:r>
              <a:rPr lang="sk-SK" b="1" dirty="0" smtClean="0"/>
              <a:t>Pri rozsudkoch Súdneho dvora využívať možnosti vyjadrenia štátu</a:t>
            </a:r>
          </a:p>
          <a:p>
            <a:pPr rtl="0"/>
            <a:r>
              <a:rPr lang="sk-SK" b="1" dirty="0" smtClean="0"/>
              <a:t>nemlčať</a:t>
            </a:r>
            <a:endParaRPr lang="sk-SK" b="1" dirty="0"/>
          </a:p>
        </p:txBody>
      </p:sp>
    </p:spTree>
    <p:extLst>
      <p:ext uri="{BB962C8B-B14F-4D97-AF65-F5344CB8AC3E}">
        <p14:creationId xmlns:p14="http://schemas.microsoft.com/office/powerpoint/2010/main" xmlns="" val="78171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Odpoveď spoločnosti</a:t>
            </a:r>
            <a:endParaRPr lang="sk-SK" b="1" dirty="0"/>
          </a:p>
        </p:txBody>
      </p:sp>
      <p:sp>
        <p:nvSpPr>
          <p:cNvPr id="3" name="Zástupný objekt pre obsah 2"/>
          <p:cNvSpPr txBox="1">
            <a:spLocks/>
          </p:cNvSpPr>
          <p:nvPr/>
        </p:nvSpPr>
        <p:spPr>
          <a:xfrm>
            <a:off x="1979612" y="1828800"/>
            <a:ext cx="9597752" cy="4419600"/>
          </a:xfrm>
          <a:prstGeom prst="rect">
            <a:avLst/>
          </a:prstGeom>
        </p:spPr>
        <p:txBody>
          <a:bodyPr>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algn="just"/>
            <a:r>
              <a:rPr lang="sk-SK" dirty="0" smtClean="0"/>
              <a:t>Rada Európy ako aj Európska únia prihliada na prax v štáte</a:t>
            </a:r>
          </a:p>
          <a:p>
            <a:pPr algn="just"/>
            <a:r>
              <a:rPr lang="sk-SK" dirty="0" smtClean="0"/>
              <a:t>Verejná mienka spoločnosti sa tiež berie do úvahy (prieskumy verejnej mienky)</a:t>
            </a:r>
          </a:p>
          <a:p>
            <a:pPr algn="just"/>
            <a:r>
              <a:rPr lang="sk-SK" dirty="0" smtClean="0"/>
              <a:t>Nálady v médiách, vyhlásenia vrcholných predstaviteľov štátu, neformálne akty a výzvy na pôde parlamentu, vlády a podobne</a:t>
            </a:r>
          </a:p>
          <a:p>
            <a:pPr algn="just"/>
            <a:r>
              <a:rPr lang="sk-SK" dirty="0" smtClean="0"/>
              <a:t>Tým sa má preukázať, že verejná mienka je v prospech akceptovania homosexuálnych zväzkov; súdy používajú pojmy ako „spoločnosť je už pripravená“ „spoločnosť ešte nie je pripravená“ na akceptovanie homosexuálnych zväzkov a pod.</a:t>
            </a:r>
          </a:p>
          <a:p>
            <a:pPr algn="just"/>
            <a:endParaRPr lang="sk-SK" dirty="0"/>
          </a:p>
        </p:txBody>
      </p:sp>
    </p:spTree>
    <p:extLst>
      <p:ext uri="{BB962C8B-B14F-4D97-AF65-F5344CB8AC3E}">
        <p14:creationId xmlns:p14="http://schemas.microsoft.com/office/powerpoint/2010/main" xmlns="" val="1744096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2"/>
          <p:cNvSpPr txBox="1">
            <a:spLocks/>
          </p:cNvSpPr>
          <p:nvPr/>
        </p:nvSpPr>
        <p:spPr>
          <a:xfrm>
            <a:off x="981844" y="2636912"/>
            <a:ext cx="9597752" cy="1152128"/>
          </a:xfrm>
          <a:prstGeom prst="rect">
            <a:avLst/>
          </a:prstGeom>
        </p:spPr>
        <p:txBody>
          <a:bodyPr>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457200" lvl="1" indent="0" algn="ctr">
              <a:buNone/>
            </a:pPr>
            <a:r>
              <a:rPr lang="sk-SK" sz="5400" b="1" dirty="0" smtClean="0"/>
              <a:t>Ďakujem za pozornosť</a:t>
            </a:r>
          </a:p>
        </p:txBody>
      </p:sp>
      <p:sp>
        <p:nvSpPr>
          <p:cNvPr id="3" name="Zástupný objekt pre obsah 2"/>
          <p:cNvSpPr txBox="1">
            <a:spLocks/>
          </p:cNvSpPr>
          <p:nvPr/>
        </p:nvSpPr>
        <p:spPr>
          <a:xfrm>
            <a:off x="5662364" y="5373216"/>
            <a:ext cx="6069360" cy="1296144"/>
          </a:xfrm>
          <a:prstGeom prst="rect">
            <a:avLst/>
          </a:prstGeom>
        </p:spPr>
        <p:txBody>
          <a:bodyPr>
            <a:no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457200" lvl="1" indent="0">
              <a:buNone/>
            </a:pPr>
            <a:r>
              <a:rPr lang="sk-SK" sz="1400" dirty="0" smtClean="0"/>
              <a:t>JUDr. Jana </a:t>
            </a:r>
            <a:r>
              <a:rPr lang="sk-SK" sz="1400" dirty="0" err="1" smtClean="0"/>
              <a:t>Michaličková</a:t>
            </a:r>
            <a:r>
              <a:rPr lang="sk-SK" sz="1400" dirty="0" smtClean="0"/>
              <a:t>, PhD.</a:t>
            </a:r>
          </a:p>
          <a:p>
            <a:pPr marL="457200" lvl="1" indent="0">
              <a:buNone/>
            </a:pPr>
            <a:r>
              <a:rPr lang="sk-SK" sz="1400" dirty="0" smtClean="0"/>
              <a:t>Odborný referent oddelenia legislatívy a európskych záležitostí</a:t>
            </a:r>
          </a:p>
          <a:p>
            <a:pPr marL="457200" lvl="1" indent="0">
              <a:buNone/>
            </a:pPr>
            <a:r>
              <a:rPr lang="sk-SK" sz="1400" dirty="0" smtClean="0"/>
              <a:t>Konferencia biskupov Slovenska</a:t>
            </a:r>
          </a:p>
          <a:p>
            <a:pPr marL="457200" lvl="1" indent="0">
              <a:buNone/>
            </a:pPr>
            <a:r>
              <a:rPr lang="sk-SK" sz="1400" dirty="0" smtClean="0"/>
              <a:t>michalickova@kbs.sk</a:t>
            </a:r>
          </a:p>
        </p:txBody>
      </p:sp>
    </p:spTree>
    <p:extLst>
      <p:ext uri="{BB962C8B-B14F-4D97-AF65-F5344CB8AC3E}">
        <p14:creationId xmlns:p14="http://schemas.microsoft.com/office/powerpoint/2010/main" xmlns="" val="1065291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000327" y="1145728"/>
            <a:ext cx="4572001" cy="5523632"/>
          </a:xfrm>
        </p:spPr>
        <p:txBody>
          <a:bodyPr rtlCol="0">
            <a:noAutofit/>
          </a:bodyPr>
          <a:lstStyle/>
          <a:p>
            <a:pPr rtl="0"/>
            <a:r>
              <a:rPr lang="sk-SK" sz="1800" dirty="0" smtClean="0"/>
              <a:t/>
            </a:r>
            <a:br>
              <a:rPr lang="sk-SK" sz="1800" dirty="0" smtClean="0"/>
            </a:br>
            <a:r>
              <a:rPr lang="sk-SK" sz="1800" dirty="0" smtClean="0"/>
              <a:t>Mons. </a:t>
            </a:r>
            <a:r>
              <a:rPr lang="sk-SK" sz="1800" dirty="0" err="1" smtClean="0"/>
              <a:t>Aldo</a:t>
            </a:r>
            <a:r>
              <a:rPr lang="sk-SK" sz="1800" dirty="0" smtClean="0"/>
              <a:t> </a:t>
            </a:r>
            <a:r>
              <a:rPr lang="sk-SK" sz="1800" dirty="0" err="1" smtClean="0"/>
              <a:t>Giordano</a:t>
            </a:r>
            <a:r>
              <a:rPr lang="sk-SK" sz="1800" dirty="0" smtClean="0"/>
              <a:t> v knihe „Iná Európa je možná“ uznáva, že ide o komplikovaný problém:</a:t>
            </a:r>
            <a:br>
              <a:rPr lang="sk-SK" sz="1800" dirty="0" smtClean="0"/>
            </a:br>
            <a:r>
              <a:rPr lang="sk-SK" sz="1800" dirty="0" smtClean="0"/>
              <a:t/>
            </a:r>
            <a:br>
              <a:rPr lang="sk-SK" sz="1800" dirty="0" smtClean="0"/>
            </a:br>
            <a:r>
              <a:rPr lang="sk-SK" sz="1800" dirty="0" smtClean="0"/>
              <a:t>Rada Európy – 800 miliónov Európanov, Štrasburg, Európsky súd pre ľudské práva, Parlamentné zhromaždenie Rady Európy</a:t>
            </a:r>
            <a:br>
              <a:rPr lang="sk-SK" sz="1800" dirty="0" smtClean="0"/>
            </a:br>
            <a:r>
              <a:rPr lang="sk-SK" sz="1800" dirty="0"/>
              <a:t/>
            </a:r>
            <a:br>
              <a:rPr lang="sk-SK" sz="1800" dirty="0"/>
            </a:br>
            <a:r>
              <a:rPr lang="sk-SK" sz="1800" dirty="0" smtClean="0"/>
              <a:t>Európska únia – 400 miliónov obyvateľov – Luxemburg, Štrasburg, Brusel, Európsky parlament, Európska Rada, Rada, Súdny dvor Európskej únie atď.</a:t>
            </a:r>
            <a:br>
              <a:rPr lang="sk-SK" sz="1800" dirty="0" smtClean="0"/>
            </a:br>
            <a:r>
              <a:rPr lang="sk-SK" sz="1800" dirty="0"/>
              <a:t/>
            </a:r>
            <a:br>
              <a:rPr lang="sk-SK" sz="1800" dirty="0"/>
            </a:br>
            <a:r>
              <a:rPr lang="sk-SK" sz="1800" dirty="0" smtClean="0"/>
              <a:t>mimo toho Medzinárodný súdny dvor v Hágu</a:t>
            </a:r>
            <a:r>
              <a:rPr lang="sk-SK" sz="1800" dirty="0"/>
              <a:t> </a:t>
            </a:r>
            <a:r>
              <a:rPr lang="sk-SK" sz="1800" dirty="0" smtClean="0"/>
              <a:t>= OSN, 193 krajín sveta; </a:t>
            </a:r>
            <a:br>
              <a:rPr lang="sk-SK" sz="1800" dirty="0" smtClean="0"/>
            </a:br>
            <a:r>
              <a:rPr lang="sk-SK" sz="1800" dirty="0" smtClean="0"/>
              <a:t>Haagska konferencia medzinárodného práva súkromného</a:t>
            </a:r>
            <a:endParaRPr lang="sk-SK" sz="1800" dirty="0"/>
          </a:p>
        </p:txBody>
      </p:sp>
      <p:sp>
        <p:nvSpPr>
          <p:cNvPr id="5" name="Podnadpis 3"/>
          <p:cNvSpPr txBox="1">
            <a:spLocks/>
          </p:cNvSpPr>
          <p:nvPr/>
        </p:nvSpPr>
        <p:spPr>
          <a:xfrm>
            <a:off x="7000329" y="332656"/>
            <a:ext cx="4571999" cy="8350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Arial" pitchFamily="34" charset="0"/>
              <a:buNone/>
              <a:defRPr sz="2000" kern="1200" cap="none" baseline="0">
                <a:solidFill>
                  <a:schemeClr val="tx2"/>
                </a:solidFill>
                <a:latin typeface="+mn-lt"/>
                <a:ea typeface="+mn-ea"/>
                <a:cs typeface="+mn-cs"/>
              </a:defRPr>
            </a:lvl1pPr>
            <a:lvl2pPr marL="457200" indent="0" algn="ctr" defTabSz="914400" rtl="0" eaLnBrk="1" latinLnBrk="0" hangingPunct="1">
              <a:lnSpc>
                <a:spcPct val="90000"/>
              </a:lnSpc>
              <a:spcBef>
                <a:spcPts val="600"/>
              </a:spcBef>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9pPr>
          </a:lstStyle>
          <a:p>
            <a:r>
              <a:rPr lang="sk-SK" dirty="0"/>
              <a:t>Ako sa vymotať z džungle európskych inštitúcií?</a:t>
            </a:r>
          </a:p>
        </p:txBody>
      </p:sp>
    </p:spTree>
    <p:extLst>
      <p:ext uri="{BB962C8B-B14F-4D97-AF65-F5344CB8AC3E}">
        <p14:creationId xmlns:p14="http://schemas.microsoft.com/office/powerpoint/2010/main" xmlns="" val="4216444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p:spPr>
        <p:txBody>
          <a:bodyPr rtlCol="0">
            <a:normAutofit/>
          </a:bodyPr>
          <a:lstStyle/>
          <a:p>
            <a:pPr algn="ctr" rtl="0">
              <a:lnSpc>
                <a:spcPct val="150000"/>
              </a:lnSpc>
              <a:spcAft>
                <a:spcPts val="600"/>
              </a:spcAft>
            </a:pPr>
            <a:r>
              <a:rPr lang="sk-SK" b="1" dirty="0" smtClean="0"/>
              <a:t>Rada Európy</a:t>
            </a:r>
            <a:br>
              <a:rPr lang="sk-SK" b="1" dirty="0" smtClean="0"/>
            </a:br>
            <a:r>
              <a:rPr lang="sk-SK" sz="2000" b="1" dirty="0" smtClean="0"/>
              <a:t>Európsky súd pre ľudské práva</a:t>
            </a:r>
            <a:br>
              <a:rPr lang="sk-SK" sz="2000" b="1" dirty="0" smtClean="0"/>
            </a:br>
            <a:r>
              <a:rPr lang="sk-SK" sz="2000" b="1" dirty="0" smtClean="0"/>
              <a:t>Štrasburg</a:t>
            </a:r>
            <a:endParaRPr lang="sk-SK" sz="2000" b="1" dirty="0"/>
          </a:p>
        </p:txBody>
      </p:sp>
      <p:pic>
        <p:nvPicPr>
          <p:cNvPr id="2" name="Zástupný objekt pre obsah 1"/>
          <p:cNvPicPr>
            <a:picLocks noGrp="1" noChangeAspect="1"/>
          </p:cNvPicPr>
          <p:nvPr>
            <p:ph idx="1"/>
          </p:nvPr>
        </p:nvPicPr>
        <p:blipFill>
          <a:blip r:embed="rId3" cstate="print"/>
          <a:stretch>
            <a:fillRect/>
          </a:stretch>
        </p:blipFill>
        <p:spPr>
          <a:xfrm>
            <a:off x="1341884" y="2708920"/>
            <a:ext cx="5343525" cy="3657600"/>
          </a:xfrm>
          <a:prstGeom prst="rect">
            <a:avLst/>
          </a:prstGeom>
        </p:spPr>
      </p:pic>
      <p:pic>
        <p:nvPicPr>
          <p:cNvPr id="3" name="Obrázok 2"/>
          <p:cNvPicPr>
            <a:picLocks noChangeAspect="1"/>
          </p:cNvPicPr>
          <p:nvPr/>
        </p:nvPicPr>
        <p:blipFill>
          <a:blip r:embed="rId4" cstate="print"/>
          <a:stretch>
            <a:fillRect/>
          </a:stretch>
        </p:blipFill>
        <p:spPr>
          <a:xfrm>
            <a:off x="7485409" y="2693293"/>
            <a:ext cx="4265092" cy="3673227"/>
          </a:xfrm>
          <a:prstGeom prst="rect">
            <a:avLst/>
          </a:prstGeom>
        </p:spPr>
      </p:pic>
      <p:sp>
        <p:nvSpPr>
          <p:cNvPr id="7" name="Nadpis 12"/>
          <p:cNvSpPr txBox="1">
            <a:spLocks/>
          </p:cNvSpPr>
          <p:nvPr/>
        </p:nvSpPr>
        <p:spPr>
          <a:xfrm>
            <a:off x="7174532" y="332656"/>
            <a:ext cx="4402832" cy="1944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br>
              <a:rPr lang="sk-SK" b="1" dirty="0" smtClean="0"/>
            </a:br>
            <a:r>
              <a:rPr lang="sk-SK" sz="2000" b="1" dirty="0" smtClean="0"/>
              <a:t>Súdny dvor Európskej únie</a:t>
            </a:r>
            <a:br>
              <a:rPr lang="sk-SK" sz="2000" b="1" dirty="0" smtClean="0"/>
            </a:br>
            <a:r>
              <a:rPr lang="sk-SK" sz="2000" b="1" dirty="0" smtClean="0"/>
              <a:t>Luxemburg</a:t>
            </a:r>
            <a:endParaRPr lang="sk-SK" sz="2000" b="1" dirty="0"/>
          </a:p>
        </p:txBody>
      </p:sp>
      <p:sp>
        <p:nvSpPr>
          <p:cNvPr id="9" name="Nadpis 12"/>
          <p:cNvSpPr txBox="1">
            <a:spLocks/>
          </p:cNvSpPr>
          <p:nvPr/>
        </p:nvSpPr>
        <p:spPr>
          <a:xfrm>
            <a:off x="981844" y="2852936"/>
            <a:ext cx="2201540" cy="11521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1800" b="1" dirty="0" smtClean="0"/>
              <a:t>Rada Európy</a:t>
            </a:r>
            <a:br>
              <a:rPr lang="sk-SK" sz="1800" b="1" dirty="0" smtClean="0"/>
            </a:br>
            <a:r>
              <a:rPr lang="sk-SK" sz="1800" b="1" dirty="0" smtClean="0"/>
              <a:t>47 štátov</a:t>
            </a:r>
            <a:endParaRPr lang="sk-SK" sz="1800" b="1" dirty="0"/>
          </a:p>
        </p:txBody>
      </p:sp>
      <p:sp>
        <p:nvSpPr>
          <p:cNvPr id="10" name="Nadpis 12"/>
          <p:cNvSpPr txBox="1">
            <a:spLocks/>
          </p:cNvSpPr>
          <p:nvPr/>
        </p:nvSpPr>
        <p:spPr>
          <a:xfrm>
            <a:off x="7203863" y="2564904"/>
            <a:ext cx="2201540" cy="11521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1800" b="1" dirty="0" smtClean="0">
                <a:solidFill>
                  <a:schemeClr val="bg1"/>
                </a:solidFill>
              </a:rPr>
              <a:t>EÚ</a:t>
            </a:r>
            <a:br>
              <a:rPr lang="sk-SK" sz="1800" b="1" dirty="0" smtClean="0">
                <a:solidFill>
                  <a:schemeClr val="bg1"/>
                </a:solidFill>
              </a:rPr>
            </a:br>
            <a:r>
              <a:rPr lang="sk-SK" sz="1800" b="1" dirty="0" smtClean="0">
                <a:solidFill>
                  <a:schemeClr val="bg1"/>
                </a:solidFill>
              </a:rPr>
              <a:t>28 štátov</a:t>
            </a:r>
            <a:endParaRPr lang="sk-SK" sz="1800" b="1" dirty="0">
              <a:solidFill>
                <a:schemeClr val="bg1"/>
              </a:solidFill>
            </a:endParaRPr>
          </a:p>
        </p:txBody>
      </p:sp>
    </p:spTree>
    <p:extLst>
      <p:ext uri="{BB962C8B-B14F-4D97-AF65-F5344CB8AC3E}">
        <p14:creationId xmlns:p14="http://schemas.microsoft.com/office/powerpoint/2010/main" xmlns="" val="3143704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br>
              <a:rPr lang="sk-SK" b="1" dirty="0" smtClean="0"/>
            </a:br>
            <a:r>
              <a:rPr lang="sk-SK" sz="2000" dirty="0" smtClean="0"/>
              <a:t>Súdny dvor Európskej únie</a:t>
            </a:r>
            <a:br>
              <a:rPr lang="sk-SK" sz="2000" dirty="0" smtClean="0"/>
            </a:br>
            <a:r>
              <a:rPr lang="sk-SK" sz="2000" dirty="0" smtClean="0"/>
              <a:t>Luxemburg</a:t>
            </a:r>
            <a:endParaRPr lang="sk-SK" sz="2000" dirty="0"/>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dirty="0" smtClean="0"/>
              <a:t>Totožná idea pri zakladaní oboch týchto organizácií:</a:t>
            </a:r>
          </a:p>
          <a:p>
            <a:pPr marL="0" indent="0" algn="ctr">
              <a:buNone/>
            </a:pPr>
            <a:r>
              <a:rPr lang="sk-SK" dirty="0" smtClean="0"/>
              <a:t>Aby sa už neopakovali hrôzy druhej svetovej vojny, teda:</a:t>
            </a:r>
            <a:endParaRPr lang="sk-SK"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lnSpcReduction="1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lnSpc>
                <a:spcPct val="110000"/>
              </a:lnSpc>
              <a:spcBef>
                <a:spcPts val="300"/>
              </a:spcBef>
              <a:buFont typeface="Arial" pitchFamily="34" charset="0"/>
              <a:buNone/>
            </a:pPr>
            <a:r>
              <a:rPr lang="sk-SK" b="1" dirty="0" smtClean="0"/>
              <a:t>Uplatňovať ľudské práva: </a:t>
            </a:r>
            <a:r>
              <a:rPr lang="sk-SK" dirty="0" smtClean="0"/>
              <a:t>Každý má právo na život</a:t>
            </a:r>
          </a:p>
          <a:p>
            <a:pPr marL="0" indent="0" algn="ctr">
              <a:lnSpc>
                <a:spcPct val="110000"/>
              </a:lnSpc>
              <a:spcBef>
                <a:spcPts val="300"/>
              </a:spcBef>
              <a:buFont typeface="Arial" pitchFamily="34" charset="0"/>
              <a:buNone/>
            </a:pPr>
            <a:r>
              <a:rPr lang="sk-SK" dirty="0" smtClean="0"/>
              <a:t>Právo muža a ženy uzavrieť manželstvo</a:t>
            </a:r>
          </a:p>
          <a:p>
            <a:pPr marL="0" indent="0" algn="ctr">
              <a:lnSpc>
                <a:spcPct val="110000"/>
              </a:lnSpc>
              <a:spcBef>
                <a:spcPts val="300"/>
              </a:spcBef>
              <a:buFont typeface="Arial" pitchFamily="34" charset="0"/>
              <a:buNone/>
            </a:pPr>
            <a:r>
              <a:rPr lang="sk-SK" dirty="0" smtClean="0"/>
              <a:t>Právo na spravodlivé súdne konanie, atď.</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b="1" dirty="0" smtClean="0"/>
              <a:t>Obmedziť v</a:t>
            </a:r>
            <a:r>
              <a:rPr lang="sk-SK" dirty="0" smtClean="0"/>
              <a:t>ýrobu zbraní spoločnými kvótami pre produkciu uhlia a ocele</a:t>
            </a:r>
          </a:p>
          <a:p>
            <a:pPr marL="0" indent="0" algn="ctr">
              <a:buFont typeface="Arial" pitchFamily="34" charset="0"/>
              <a:buNone/>
            </a:pPr>
            <a:r>
              <a:rPr lang="sk-SK" b="1" dirty="0" smtClean="0"/>
              <a:t>Ekonomicky integrovať </a:t>
            </a:r>
            <a:r>
              <a:rPr lang="sk-SK" dirty="0" smtClean="0"/>
              <a:t>a obnoviť Európu po vojne atď.</a:t>
            </a:r>
          </a:p>
        </p:txBody>
      </p:sp>
    </p:spTree>
    <p:extLst>
      <p:ext uri="{BB962C8B-B14F-4D97-AF65-F5344CB8AC3E}">
        <p14:creationId xmlns:p14="http://schemas.microsoft.com/office/powerpoint/2010/main" xmlns="" val="415063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(ESĽP) 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smtClean="0"/>
              <a:t>(SDEÚ) Luxemburg</a:t>
            </a:r>
            <a:endParaRPr lang="sk-SK" sz="2000" dirty="0"/>
          </a:p>
        </p:txBody>
      </p:sp>
      <p:sp>
        <p:nvSpPr>
          <p:cNvPr id="4" name="Zástupný objekt pre obsah 3"/>
          <p:cNvSpPr>
            <a:spLocks noGrp="1"/>
          </p:cNvSpPr>
          <p:nvPr>
            <p:ph idx="1"/>
          </p:nvPr>
        </p:nvSpPr>
        <p:spPr>
          <a:xfrm>
            <a:off x="4366220" y="2564904"/>
            <a:ext cx="4402832" cy="1152128"/>
          </a:xfrm>
          <a:ln>
            <a:solidFill>
              <a:schemeClr val="accent1"/>
            </a:solidFill>
          </a:ln>
        </p:spPr>
        <p:txBody>
          <a:bodyPr anchor="ctr" anchorCtr="0"/>
          <a:lstStyle/>
          <a:p>
            <a:pPr marL="0" indent="0" algn="ctr">
              <a:buNone/>
            </a:pPr>
            <a:r>
              <a:rPr lang="sk-SK" b="1" dirty="0" smtClean="0"/>
              <a:t>SLOVENSKO</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fontScale="92500" lnSpcReduction="2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b="1" dirty="0" err="1" smtClean="0"/>
              <a:t>Kontrová</a:t>
            </a:r>
            <a:r>
              <a:rPr lang="sk-SK" b="1" dirty="0" smtClean="0"/>
              <a:t> proti SR</a:t>
            </a:r>
          </a:p>
          <a:p>
            <a:pPr marL="0" indent="0" algn="ctr">
              <a:buFont typeface="Arial" pitchFamily="34" charset="0"/>
              <a:buNone/>
            </a:pPr>
            <a:r>
              <a:rPr lang="sk-SK" dirty="0" smtClean="0"/>
              <a:t>Policajti zanedbali svoje povinnosti, keď p. </a:t>
            </a:r>
            <a:r>
              <a:rPr lang="sk-SK" dirty="0" err="1" smtClean="0"/>
              <a:t>Kontrová</a:t>
            </a:r>
            <a:r>
              <a:rPr lang="sk-SK" dirty="0" smtClean="0"/>
              <a:t> ohlásila, že sa jej vyhráža manžel zabitím detí. Manžel o niekoľko dní zastrelil seba aj deti.</a:t>
            </a:r>
          </a:p>
          <a:p>
            <a:pPr marL="0" indent="0" algn="ctr">
              <a:buFont typeface="Arial" pitchFamily="34" charset="0"/>
              <a:buNone/>
            </a:pPr>
            <a:r>
              <a:rPr lang="sk-SK" b="1" dirty="0" smtClean="0"/>
              <a:t>Porušené právo na život</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SDEÚ zabezpečuje, aby sa právo EÚ vykladalo rovnako v celej EÚ. Napríklad „nekalá podmienka v spotrebiteľskej zmluve“ musí byť rovnako definovaná v každom členskom štáte</a:t>
            </a:r>
            <a:endParaRPr lang="sk-SK" b="1" dirty="0" smtClean="0"/>
          </a:p>
        </p:txBody>
      </p:sp>
      <p:sp>
        <p:nvSpPr>
          <p:cNvPr id="5" name="Šípka ohnutá nahor 4"/>
          <p:cNvSpPr/>
          <p:nvPr/>
        </p:nvSpPr>
        <p:spPr>
          <a:xfrm rot="5400000">
            <a:off x="3147256" y="2772172"/>
            <a:ext cx="1224136"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ohnutá nahor 10"/>
          <p:cNvSpPr/>
          <p:nvPr/>
        </p:nvSpPr>
        <p:spPr>
          <a:xfrm rot="5400000">
            <a:off x="8786749" y="2792926"/>
            <a:ext cx="1224136" cy="693812"/>
          </a:xfrm>
          <a:prstGeom prst="bentUpArrow">
            <a:avLst/>
          </a:prstGeom>
          <a:scene3d>
            <a:camera prst="orthographicFront">
              <a:rot lat="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15990399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(ESĽP) 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smtClean="0"/>
              <a:t>(SDEÚ) Luxemburg</a:t>
            </a:r>
            <a:endParaRPr lang="sk-SK" sz="2000" dirty="0"/>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b="1" dirty="0" smtClean="0"/>
              <a:t>KDE TO ZLYHÁVA?</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Stručný výpočet základných práv, ktoré ale vykladá PÁR </a:t>
            </a:r>
            <a:r>
              <a:rPr lang="sk-SK" b="1" dirty="0" smtClean="0"/>
              <a:t>JEDNOTLIVCOV </a:t>
            </a:r>
          </a:p>
          <a:p>
            <a:pPr marL="0" indent="0" algn="ctr">
              <a:buFont typeface="Arial" pitchFamily="34" charset="0"/>
              <a:buNone/>
            </a:pPr>
            <a:r>
              <a:rPr lang="sk-SK" dirty="0" smtClean="0"/>
              <a:t>na tisícky strán...</a:t>
            </a:r>
          </a:p>
          <a:p>
            <a:pPr marL="0" indent="0" algn="ctr">
              <a:buFont typeface="Arial" pitchFamily="34" charset="0"/>
              <a:buNone/>
            </a:pPr>
            <a:r>
              <a:rPr lang="sk-SK" b="1" dirty="0" smtClean="0"/>
              <a:t>(subjektívne rozhodovanie)</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Nadprodukcia právnych noriem, ktoré </a:t>
            </a:r>
            <a:r>
              <a:rPr lang="sk-SK" b="1" dirty="0" smtClean="0"/>
              <a:t>znižujú štandard na minimum v mene rovnakého obsahu všetkých právnych noriem</a:t>
            </a:r>
          </a:p>
        </p:txBody>
      </p:sp>
    </p:spTree>
    <p:extLst>
      <p:ext uri="{BB962C8B-B14F-4D97-AF65-F5344CB8AC3E}">
        <p14:creationId xmlns:p14="http://schemas.microsoft.com/office/powerpoint/2010/main" xmlns="" val="2768456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anim calcmode="lin" valueType="num">
                                      <p:cBhvr>
                                        <p:cTn id="2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Európska únia -  stručná analógia</a:t>
            </a:r>
            <a:endParaRPr lang="sk-SK" b="1" dirty="0"/>
          </a:p>
        </p:txBody>
      </p:sp>
      <p:sp>
        <p:nvSpPr>
          <p:cNvPr id="3" name="Zástupný objekt pre obsah 2"/>
          <p:cNvSpPr>
            <a:spLocks noGrp="1"/>
          </p:cNvSpPr>
          <p:nvPr>
            <p:ph idx="1"/>
          </p:nvPr>
        </p:nvSpPr>
        <p:spPr>
          <a:xfrm>
            <a:off x="6166420" y="1981200"/>
            <a:ext cx="5328592" cy="4419600"/>
          </a:xfrm>
        </p:spPr>
        <p:txBody>
          <a:bodyPr>
            <a:noAutofit/>
          </a:bodyPr>
          <a:lstStyle/>
          <a:p>
            <a:pPr algn="just">
              <a:lnSpc>
                <a:spcPct val="120000"/>
              </a:lnSpc>
              <a:spcBef>
                <a:spcPts val="600"/>
              </a:spcBef>
            </a:pPr>
            <a:r>
              <a:rPr lang="sk-SK" sz="1600" dirty="0" smtClean="0"/>
              <a:t>Tradične manželstvo ako vzťah muža a ženy, rodinné zväzky sú založené manželstvom a rodičovstvom</a:t>
            </a:r>
          </a:p>
          <a:p>
            <a:pPr algn="just">
              <a:lnSpc>
                <a:spcPct val="120000"/>
              </a:lnSpc>
              <a:spcBef>
                <a:spcPts val="600"/>
              </a:spcBef>
            </a:pPr>
            <a:r>
              <a:rPr lang="sk-SK" sz="1600" dirty="0" smtClean="0"/>
              <a:t>Niektoré krajiny zaviedli štandard „rodinných zväzkov“ založený na registrovaní ľubovoľných osôb </a:t>
            </a:r>
          </a:p>
          <a:p>
            <a:pPr algn="just">
              <a:lnSpc>
                <a:spcPct val="120000"/>
              </a:lnSpc>
              <a:spcBef>
                <a:spcPts val="600"/>
              </a:spcBef>
            </a:pPr>
            <a:r>
              <a:rPr lang="sk-SK" sz="1600" dirty="0" smtClean="0"/>
              <a:t>Doposiaľ platil osobitný vysoký štandard pre rodinu – štát neuznáva iné zväzky, len tie čo dosiahnu na štandard zavedený v konkrétnom štáte (=M+Ž)</a:t>
            </a:r>
          </a:p>
          <a:p>
            <a:pPr algn="just">
              <a:lnSpc>
                <a:spcPct val="120000"/>
              </a:lnSpc>
              <a:spcBef>
                <a:spcPts val="600"/>
              </a:spcBef>
            </a:pPr>
            <a:r>
              <a:rPr lang="sk-SK" sz="1600" dirty="0" smtClean="0"/>
              <a:t>Zdá sa, že teraz je cieľom uznať „najnižší štandard“ registrovania kohokoľvek a dorovnať ho k manželstvu priznaním rovnakého obsahu práv. </a:t>
            </a:r>
            <a:r>
              <a:rPr lang="sk-SK" sz="1200" dirty="0" smtClean="0"/>
              <a:t>(keď sa všetci nazveme prezidentom, kto bude prezident?)</a:t>
            </a:r>
            <a:endParaRPr lang="sk-SK" sz="1200" dirty="0"/>
          </a:p>
        </p:txBody>
      </p:sp>
      <p:sp>
        <p:nvSpPr>
          <p:cNvPr id="4" name="Zástupný objekt pre obsah 2"/>
          <p:cNvSpPr txBox="1">
            <a:spLocks/>
          </p:cNvSpPr>
          <p:nvPr/>
        </p:nvSpPr>
        <p:spPr>
          <a:xfrm>
            <a:off x="1413892" y="1981200"/>
            <a:ext cx="3970784" cy="4419600"/>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algn="just">
              <a:lnSpc>
                <a:spcPct val="120000"/>
              </a:lnSpc>
              <a:spcBef>
                <a:spcPts val="600"/>
              </a:spcBef>
            </a:pPr>
            <a:r>
              <a:rPr lang="sk-SK" sz="1600" dirty="0" smtClean="0"/>
              <a:t>Vnútorný trh Európskej únie = princíp minimálneho štandardu =  výrobok/potravina zavedená na trh v ktorejkoľvek krajine pôvodu musí byť bez reštrikcií pripustená na trh v každej ďalšej krajine.</a:t>
            </a:r>
          </a:p>
          <a:p>
            <a:pPr algn="just">
              <a:lnSpc>
                <a:spcPct val="120000"/>
              </a:lnSpc>
              <a:spcBef>
                <a:spcPts val="600"/>
              </a:spcBef>
            </a:pPr>
            <a:r>
              <a:rPr lang="sk-SK" sz="1600" dirty="0" smtClean="0"/>
              <a:t>Stačilo uviesť výrobok/potravinu na trh s najnižšími požiadavkami</a:t>
            </a:r>
          </a:p>
          <a:p>
            <a:pPr algn="just">
              <a:lnSpc>
                <a:spcPct val="120000"/>
              </a:lnSpc>
              <a:spcBef>
                <a:spcPts val="600"/>
              </a:spcBef>
            </a:pPr>
            <a:r>
              <a:rPr lang="sk-SK" sz="1600" dirty="0" smtClean="0"/>
              <a:t>Zavedenie spoločných štandardov na najnižšej úrovni </a:t>
            </a:r>
          </a:p>
          <a:p>
            <a:pPr algn="just">
              <a:lnSpc>
                <a:spcPct val="120000"/>
              </a:lnSpc>
              <a:spcBef>
                <a:spcPts val="600"/>
              </a:spcBef>
            </a:pPr>
            <a:r>
              <a:rPr lang="sk-SK" sz="1600" dirty="0" smtClean="0"/>
              <a:t>VÝSLEDOK  -  overovanie správnosti až V PRAXI = až keď nastane problém, verifikujeme správnosť pravidiel</a:t>
            </a:r>
            <a:endParaRPr lang="sk-SK" sz="1600" dirty="0"/>
          </a:p>
        </p:txBody>
      </p:sp>
    </p:spTree>
    <p:extLst>
      <p:ext uri="{BB962C8B-B14F-4D97-AF65-F5344CB8AC3E}">
        <p14:creationId xmlns:p14="http://schemas.microsoft.com/office/powerpoint/2010/main" xmlns="" val="2102139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a:t>(ESĽP) Štrasburg</a:t>
            </a:r>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a:t>(SDEÚ) Luxemburg</a:t>
            </a:r>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b="1" dirty="0" smtClean="0"/>
              <a:t>AK ZLYHÁ INTERPRETÁCIA JEDNOTLIVCA, KTORÝ MÁ V RUKÁCH SÚDNU MOC, KTO NAPRAVÍ TAKÉTO ZLYHANIE?</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Mons. </a:t>
            </a:r>
            <a:r>
              <a:rPr lang="sk-SK" dirty="0" err="1" smtClean="0"/>
              <a:t>Aldo</a:t>
            </a:r>
            <a:r>
              <a:rPr lang="sk-SK" dirty="0" smtClean="0"/>
              <a:t> </a:t>
            </a:r>
            <a:r>
              <a:rPr lang="sk-SK" dirty="0" err="1" smtClean="0"/>
              <a:t>Giordano</a:t>
            </a:r>
            <a:r>
              <a:rPr lang="sk-SK" dirty="0" smtClean="0"/>
              <a:t>: Právam treba prinavrátiť racionálne a objektívne základy a treba im prinavrátiť aj ich obsah, aby sa nezredukovali len na prázdne slová.</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SDEÚ má právomoc vykladať „pojmy práva EÚ“, ktorým sa najnovšie stal aj pojem „manžel“ na účely voľného pohybu osôb (prípad COMAN)</a:t>
            </a:r>
            <a:endParaRPr lang="sk-SK" b="1" dirty="0" smtClean="0"/>
          </a:p>
        </p:txBody>
      </p:sp>
    </p:spTree>
    <p:extLst>
      <p:ext uri="{BB962C8B-B14F-4D97-AF65-F5344CB8AC3E}">
        <p14:creationId xmlns:p14="http://schemas.microsoft.com/office/powerpoint/2010/main" xmlns="" val="1875416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lnSpcReduction="10000"/>
          </a:bodyPr>
          <a:lstStyle/>
          <a:p>
            <a:r>
              <a:rPr lang="sk-SK" dirty="0" smtClean="0"/>
              <a:t>Výklad pojmu „manžel“ Prečo sa na to vôbec niekto pýta?</a:t>
            </a:r>
          </a:p>
          <a:p>
            <a:pPr algn="just"/>
            <a:r>
              <a:rPr lang="sk-SK" dirty="0" smtClean="0"/>
              <a:t>Voľný pohyb občanov EÚ je založený na princípe ekonomickej aktivity</a:t>
            </a:r>
          </a:p>
          <a:p>
            <a:pPr algn="just"/>
            <a:r>
              <a:rPr lang="sk-SK" dirty="0" smtClean="0"/>
              <a:t>Pracujúci manžel a pracujúca manželka bez detí = absolútne individuálne právo voľného pohybu a usadenia v EÚ bez ohľadu na manželstvo alebo vzťah medzi nimi</a:t>
            </a:r>
          </a:p>
          <a:p>
            <a:pPr algn="just"/>
            <a:r>
              <a:rPr lang="sk-SK" dirty="0" smtClean="0"/>
              <a:t>Pracujúci Jožko a pracujúci Ferko </a:t>
            </a:r>
            <a:r>
              <a:rPr lang="sk-SK" dirty="0"/>
              <a:t>= absolútne </a:t>
            </a:r>
            <a:r>
              <a:rPr lang="sk-SK" dirty="0" smtClean="0"/>
              <a:t>individuálne právo </a:t>
            </a:r>
            <a:r>
              <a:rPr lang="sk-SK" dirty="0"/>
              <a:t>voľného pohybu a usadenia v </a:t>
            </a:r>
            <a:r>
              <a:rPr lang="sk-SK" dirty="0" smtClean="0"/>
              <a:t>EÚ, bez toho, aby sa niekto pýtal na to, či sú kolegovia alebo sexuálni partneri alebo náhodní spolubývajúci v prenajatom byte</a:t>
            </a:r>
          </a:p>
          <a:p>
            <a:pPr algn="just"/>
            <a:r>
              <a:rPr lang="sk-SK" dirty="0" smtClean="0"/>
              <a:t>„Problém“ nastáva pri „ekonomicky neaktívnych osobách“</a:t>
            </a:r>
            <a:endParaRPr lang="sk-SK" dirty="0"/>
          </a:p>
          <a:p>
            <a:pPr algn="just"/>
            <a:endParaRPr lang="sk-SK" dirty="0"/>
          </a:p>
        </p:txBody>
      </p:sp>
    </p:spTree>
    <p:extLst>
      <p:ext uri="{BB962C8B-B14F-4D97-AF65-F5344CB8AC3E}">
        <p14:creationId xmlns:p14="http://schemas.microsoft.com/office/powerpoint/2010/main" xmlns="" val="1081655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orské vlny 16: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5820142_TF02901025" id="{AE3B8D00-0BC4-43F9-8579-269004CDF281}" vid="{45D1002C-38FC-466A-9C2E-DF024CDC6A47}"/>
    </a:ext>
  </a:extLst>
</a:theme>
</file>

<file path=ppt/theme/theme2.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C5BB1-9D2C-412A-AE6C-0FC75190A4CE}">
  <ds:schemaRefs>
    <ds:schemaRef ds:uri="http://schemas.microsoft.com/office/2006/documentManagement/types"/>
    <ds:schemaRef ds:uri="http://schemas.microsoft.com/office/2006/metadata/properties"/>
    <ds:schemaRef ds:uri="40262f94-9f35-4ac3-9a90-690165a166b7"/>
    <ds:schemaRef ds:uri="http://www.w3.org/XML/1998/namespace"/>
    <ds:schemaRef ds:uri="http://schemas.microsoft.com/office/infopath/2007/PartnerControls"/>
    <ds:schemaRef ds:uri="http://purl.org/dc/elements/1.1/"/>
    <ds:schemaRef ds:uri="a4f35948-e619-41b3-aa29-22878b09cfd2"/>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Prezentácia s prírodným motívom morských vĺn (širokouhlá)</Template>
  <TotalTime>2704</TotalTime>
  <Words>3682</Words>
  <Application>Microsoft Office PowerPoint</Application>
  <PresentationFormat>Vlastná</PresentationFormat>
  <Paragraphs>184</Paragraphs>
  <Slides>17</Slides>
  <Notes>17</Notes>
  <HiddenSlides>0</HiddenSlides>
  <MMClips>0</MMClips>
  <ScaleCrop>false</ScaleCrop>
  <HeadingPairs>
    <vt:vector size="4" baseType="variant">
      <vt:variant>
        <vt:lpstr>Motív</vt:lpstr>
      </vt:variant>
      <vt:variant>
        <vt:i4>1</vt:i4>
      </vt:variant>
      <vt:variant>
        <vt:lpstr>Nadpisy snímok</vt:lpstr>
      </vt:variant>
      <vt:variant>
        <vt:i4>17</vt:i4>
      </vt:variant>
    </vt:vector>
  </HeadingPairs>
  <TitlesOfParts>
    <vt:vector size="18" baseType="lpstr">
      <vt:lpstr>Morské vlny 16:9</vt:lpstr>
      <vt:lpstr>Riziká medzinárodného práva a Európskeho práva  pre náboženské hodnoty</vt:lpstr>
      <vt:lpstr> Mons. Aldo Giordano v knihe „Iná Európa je možná“ uznáva, že ide o komplikovaný problém:  Rada Európy – 800 miliónov Európanov, Štrasburg, Európsky súd pre ľudské práva, Parlamentné zhromaždenie Rady Európy  Európska únia – 400 miliónov obyvateľov – Luxemburg, Štrasburg, Brusel, Európsky parlament, Európska Rada, Rada, Súdny dvor Európskej únie atď.  mimo toho Medzinárodný súdny dvor v Hágu = OSN, 193 krajín sveta;  Haagska konferencia medzinárodného práva súkromného</vt:lpstr>
      <vt:lpstr>Rada Európy Európsky súd pre ľudské práva Štrasburg</vt:lpstr>
      <vt:lpstr>Rada Európy Európsky súd pre ľudské práva Štrasburg</vt:lpstr>
      <vt:lpstr>Rada Európy Európsky súd pre ľudské práva (ESĽP) Štrasburg</vt:lpstr>
      <vt:lpstr>Rada Európy Európsky súd pre ľudské práva (ESĽP) Štrasburg</vt:lpstr>
      <vt:lpstr>Európska únia -  stručná analógia</vt:lpstr>
      <vt:lpstr>Rada Európy Európsky súd pre ľudské práva (ESĽP) Štrasburg</vt:lpstr>
      <vt:lpstr>Snímka 9</vt:lpstr>
      <vt:lpstr>Snímka 10</vt:lpstr>
      <vt:lpstr>Snímka 11</vt:lpstr>
      <vt:lpstr>Rada Európy (ESĽP) Štrasburg Prípad Orlandi a ďalší Kanadsko taliansky pár mužov -  (a iné páry) sledoval cieľ získania trvalého pobytu v EÚ. Štrasburský súd sa odvoláva na právo EÚ na voľný pohyb osôb </vt:lpstr>
      <vt:lpstr>Rada Európy (ESĽP) Štrasburg Muži a ženy, ktorí sú na to vekom spôsobilí, majú právo uzavrieť manželstvo a založiť rodinu v súlade s vnútroštátnymi zákonmi, ktoré upravujú výkon tohto práva. ESĽP uznáva, že štáty majú do určitej miery zatiaľ suverenitu rozhodnúť o neaxceptovaní homosexuálneho manželstva. </vt:lpstr>
      <vt:lpstr>Rada Európy Európsky súd pre ľudské práva (ESĽP) Štrasburg</vt:lpstr>
      <vt:lpstr>Aké sú možnosti</vt:lpstr>
      <vt:lpstr>Odpoveď spoločnosti</vt:lpstr>
      <vt:lpstr>Snímka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Riziká medzinárodného práva a Európskeho práva  pre náboženskú slobodu</dc:title>
  <dc:creator>michalickova</dc:creator>
  <cp:lastModifiedBy>zidek</cp:lastModifiedBy>
  <cp:revision>122</cp:revision>
  <cp:lastPrinted>2018-02-12T13:31:07Z</cp:lastPrinted>
  <dcterms:created xsi:type="dcterms:W3CDTF">2018-01-18T10:48:07Z</dcterms:created>
  <dcterms:modified xsi:type="dcterms:W3CDTF">2018-02-15T10:10:23Z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